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5" r:id="rId1"/>
  </p:sldMasterIdLst>
  <p:notesMasterIdLst>
    <p:notesMasterId r:id="rId83"/>
  </p:notesMasterIdLst>
  <p:sldIdLst>
    <p:sldId id="256" r:id="rId2"/>
    <p:sldId id="257" r:id="rId3"/>
    <p:sldId id="411" r:id="rId4"/>
    <p:sldId id="259" r:id="rId5"/>
    <p:sldId id="430" r:id="rId6"/>
    <p:sldId id="447" r:id="rId7"/>
    <p:sldId id="448" r:id="rId8"/>
    <p:sldId id="449" r:id="rId9"/>
    <p:sldId id="450" r:id="rId10"/>
    <p:sldId id="260" r:id="rId11"/>
    <p:sldId id="261" r:id="rId12"/>
    <p:sldId id="262" r:id="rId13"/>
    <p:sldId id="431" r:id="rId14"/>
    <p:sldId id="432" r:id="rId15"/>
    <p:sldId id="268" r:id="rId16"/>
    <p:sldId id="324" r:id="rId17"/>
    <p:sldId id="271" r:id="rId18"/>
    <p:sldId id="272" r:id="rId19"/>
    <p:sldId id="273" r:id="rId20"/>
    <p:sldId id="274" r:id="rId21"/>
    <p:sldId id="275" r:id="rId22"/>
    <p:sldId id="384" r:id="rId23"/>
    <p:sldId id="385" r:id="rId24"/>
    <p:sldId id="383" r:id="rId25"/>
    <p:sldId id="389" r:id="rId26"/>
    <p:sldId id="258" r:id="rId27"/>
    <p:sldId id="269" r:id="rId28"/>
    <p:sldId id="270" r:id="rId29"/>
    <p:sldId id="452" r:id="rId30"/>
    <p:sldId id="424" r:id="rId31"/>
    <p:sldId id="453" r:id="rId32"/>
    <p:sldId id="454" r:id="rId33"/>
    <p:sldId id="455" r:id="rId34"/>
    <p:sldId id="456" r:id="rId35"/>
    <p:sldId id="328" r:id="rId36"/>
    <p:sldId id="391" r:id="rId37"/>
    <p:sldId id="392" r:id="rId38"/>
    <p:sldId id="393" r:id="rId39"/>
    <p:sldId id="354" r:id="rId40"/>
    <p:sldId id="437" r:id="rId41"/>
    <p:sldId id="440" r:id="rId42"/>
    <p:sldId id="441" r:id="rId43"/>
    <p:sldId id="263" r:id="rId44"/>
    <p:sldId id="264" r:id="rId45"/>
    <p:sldId id="265" r:id="rId46"/>
    <p:sldId id="451" r:id="rId47"/>
    <p:sldId id="266" r:id="rId48"/>
    <p:sldId id="438" r:id="rId49"/>
    <p:sldId id="375" r:id="rId50"/>
    <p:sldId id="439" r:id="rId51"/>
    <p:sldId id="423" r:id="rId52"/>
    <p:sldId id="442" r:id="rId53"/>
    <p:sldId id="443" r:id="rId54"/>
    <p:sldId id="444" r:id="rId55"/>
    <p:sldId id="412" r:id="rId56"/>
    <p:sldId id="388" r:id="rId57"/>
    <p:sldId id="278" r:id="rId58"/>
    <p:sldId id="280" r:id="rId59"/>
    <p:sldId id="277" r:id="rId60"/>
    <p:sldId id="398" r:id="rId61"/>
    <p:sldId id="281" r:id="rId62"/>
    <p:sldId id="445" r:id="rId63"/>
    <p:sldId id="282" r:id="rId64"/>
    <p:sldId id="283" r:id="rId65"/>
    <p:sldId id="284" r:id="rId66"/>
    <p:sldId id="285" r:id="rId67"/>
    <p:sldId id="286" r:id="rId68"/>
    <p:sldId id="446" r:id="rId69"/>
    <p:sldId id="287" r:id="rId70"/>
    <p:sldId id="433" r:id="rId71"/>
    <p:sldId id="414" r:id="rId72"/>
    <p:sldId id="386" r:id="rId73"/>
    <p:sldId id="394" r:id="rId74"/>
    <p:sldId id="297" r:id="rId75"/>
    <p:sldId id="306" r:id="rId76"/>
    <p:sldId id="308" r:id="rId77"/>
    <p:sldId id="307" r:id="rId78"/>
    <p:sldId id="295" r:id="rId79"/>
    <p:sldId id="311" r:id="rId80"/>
    <p:sldId id="305" r:id="rId81"/>
    <p:sldId id="288" r:id="rId82"/>
  </p:sldIdLst>
  <p:sldSz cx="12192000" cy="6858000"/>
  <p:notesSz cx="6858000" cy="9144000"/>
  <p:embeddedFontLst>
    <p:embeddedFont>
      <p:font typeface="Corbel" panose="020B0503020204020204" pitchFamily="34"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97"/>
    <p:restoredTop sz="93127"/>
  </p:normalViewPr>
  <p:slideViewPr>
    <p:cSldViewPr snapToGrid="0">
      <p:cViewPr varScale="1">
        <p:scale>
          <a:sx n="106" d="100"/>
          <a:sy n="106" d="100"/>
        </p:scale>
        <p:origin x="600" y="184"/>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fcac033a1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fcac033a1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g3fcac033a1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38721e390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38721e390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g338721e390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737E3A85-3EEE-4042-8A90-76AE465685DE}" type="slidenum">
              <a:t>13</a:t>
            </a:fld>
            <a:endParaRPr lang="it-IT"/>
          </a:p>
        </p:txBody>
      </p:sp>
    </p:spTree>
    <p:extLst>
      <p:ext uri="{BB962C8B-B14F-4D97-AF65-F5344CB8AC3E}">
        <p14:creationId xmlns:p14="http://schemas.microsoft.com/office/powerpoint/2010/main" val="3299470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fcac033a1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fcac033a1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3fcac033a1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extLst>
      <p:ext uri="{BB962C8B-B14F-4D97-AF65-F5344CB8AC3E}">
        <p14:creationId xmlns:p14="http://schemas.microsoft.com/office/powerpoint/2010/main" val="551947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737E3A85-3EEE-4042-8A90-76AE465685DE}" type="slidenum">
              <a:t>16</a:t>
            </a:fld>
            <a:endParaRPr lang="it-IT"/>
          </a:p>
        </p:txBody>
      </p:sp>
    </p:spTree>
    <p:extLst>
      <p:ext uri="{BB962C8B-B14F-4D97-AF65-F5344CB8AC3E}">
        <p14:creationId xmlns:p14="http://schemas.microsoft.com/office/powerpoint/2010/main" val="3503501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fcac033a1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fcac033a1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3fcac033a1_0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extLst>
      <p:ext uri="{BB962C8B-B14F-4D97-AF65-F5344CB8AC3E}">
        <p14:creationId xmlns:p14="http://schemas.microsoft.com/office/powerpoint/2010/main" val="874578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fcac033a1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fcac033a1_0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3fcac033a1_0_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546901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fcac033a1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fcac033a1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3fcac033a1_0_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959484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fcac033a1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fcac033a1_0_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3fcac033a1_0_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3470058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fcac033a1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fcac033a1_0_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3fcac033a1_0_9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304808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1318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737E3A85-3EEE-4042-8A90-76AE465685DE}" type="slidenum">
              <a:t>22</a:t>
            </a:fld>
            <a:endParaRPr lang="it-IT"/>
          </a:p>
        </p:txBody>
      </p:sp>
    </p:spTree>
    <p:extLst>
      <p:ext uri="{BB962C8B-B14F-4D97-AF65-F5344CB8AC3E}">
        <p14:creationId xmlns:p14="http://schemas.microsoft.com/office/powerpoint/2010/main" val="1465400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737E3A85-3EEE-4042-8A90-76AE465685DE}" type="slidenum">
              <a:t>23</a:t>
            </a:fld>
            <a:endParaRPr lang="it-IT"/>
          </a:p>
        </p:txBody>
      </p:sp>
    </p:spTree>
    <p:extLst>
      <p:ext uri="{BB962C8B-B14F-4D97-AF65-F5344CB8AC3E}">
        <p14:creationId xmlns:p14="http://schemas.microsoft.com/office/powerpoint/2010/main" val="4241197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The best teachers constantly monitor what is happening to students as they set about learning and investigate when things do not proceed as planned or expected. They also inquire their own practice so they might get better at ensuring that their students learn successfully.</a:t>
            </a:r>
          </a:p>
          <a:p>
            <a:endParaRPr lang="it-IT"/>
          </a:p>
        </p:txBody>
      </p:sp>
      <p:sp>
        <p:nvSpPr>
          <p:cNvPr id="4" name="Slide Number Placeholder 3"/>
          <p:cNvSpPr>
            <a:spLocks noGrp="1"/>
          </p:cNvSpPr>
          <p:nvPr>
            <p:ph type="sldNum" sz="quarter" idx="10"/>
          </p:nvPr>
        </p:nvSpPr>
        <p:spPr/>
        <p:txBody>
          <a:bodyPr/>
          <a:lstStyle/>
          <a:p>
            <a:fld id="{737E3A85-3EEE-4042-8A90-76AE465685DE}" type="slidenum">
              <a:t>24</a:t>
            </a:fld>
            <a:endParaRPr lang="it-IT"/>
          </a:p>
        </p:txBody>
      </p:sp>
    </p:spTree>
    <p:extLst>
      <p:ext uri="{BB962C8B-B14F-4D97-AF65-F5344CB8AC3E}">
        <p14:creationId xmlns:p14="http://schemas.microsoft.com/office/powerpoint/2010/main" val="3705912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38721e390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g338721e390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0064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38721e390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38721e390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338721e390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2432203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fcac033a1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fcac033a1_0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g3fcac033a1_0_1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3556938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fcac033a1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fcac033a1_0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g3fcac033a1_0_1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2091857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737E3A85-3EEE-4042-8A90-76AE465685DE}" type="slidenum">
              <a:t>30</a:t>
            </a:fld>
            <a:endParaRPr lang="it-IT"/>
          </a:p>
        </p:txBody>
      </p:sp>
    </p:spTree>
    <p:extLst>
      <p:ext uri="{BB962C8B-B14F-4D97-AF65-F5344CB8AC3E}">
        <p14:creationId xmlns:p14="http://schemas.microsoft.com/office/powerpoint/2010/main" val="3164484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4732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737E3A85-3EEE-4042-8A90-76AE465685DE}" type="slidenum">
              <a:t>40</a:t>
            </a:fld>
            <a:endParaRPr lang="it-IT"/>
          </a:p>
        </p:txBody>
      </p:sp>
    </p:spTree>
    <p:extLst>
      <p:ext uri="{BB962C8B-B14F-4D97-AF65-F5344CB8AC3E}">
        <p14:creationId xmlns:p14="http://schemas.microsoft.com/office/powerpoint/2010/main" val="2236000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38721e390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g338721e390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737E3A85-3EEE-4042-8A90-76AE465685DE}" type="slidenum">
              <a:t>42</a:t>
            </a:fld>
            <a:endParaRPr lang="it-IT"/>
          </a:p>
        </p:txBody>
      </p:sp>
    </p:spTree>
    <p:extLst>
      <p:ext uri="{BB962C8B-B14F-4D97-AF65-F5344CB8AC3E}">
        <p14:creationId xmlns:p14="http://schemas.microsoft.com/office/powerpoint/2010/main" val="290287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38721e390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38721e390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g338721e390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38721e390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38721e390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338721e390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fcac033a1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fcac033a1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g3fcac033a1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fcac033a1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fcac033a1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g3fcac033a1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extLst>
      <p:ext uri="{BB962C8B-B14F-4D97-AF65-F5344CB8AC3E}">
        <p14:creationId xmlns:p14="http://schemas.microsoft.com/office/powerpoint/2010/main" val="3703064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fcac033a1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fcac033a1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g3fcac033a1_0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737E3A85-3EEE-4042-8A90-76AE465685DE}" type="slidenum">
              <a:t>48</a:t>
            </a:fld>
            <a:endParaRPr lang="it-IT"/>
          </a:p>
        </p:txBody>
      </p:sp>
    </p:spTree>
    <p:extLst>
      <p:ext uri="{BB962C8B-B14F-4D97-AF65-F5344CB8AC3E}">
        <p14:creationId xmlns:p14="http://schemas.microsoft.com/office/powerpoint/2010/main" val="16169407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737E3A85-3EEE-4042-8A90-76AE465685DE}" type="slidenum">
              <a:t>50</a:t>
            </a:fld>
            <a:endParaRPr lang="it-IT"/>
          </a:p>
        </p:txBody>
      </p:sp>
    </p:spTree>
    <p:extLst>
      <p:ext uri="{BB962C8B-B14F-4D97-AF65-F5344CB8AC3E}">
        <p14:creationId xmlns:p14="http://schemas.microsoft.com/office/powerpoint/2010/main" val="13199500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737E3A85-3EEE-4042-8A90-76AE465685DE}" type="slidenum">
              <a:t>52</a:t>
            </a:fld>
            <a:endParaRPr lang="it-IT"/>
          </a:p>
        </p:txBody>
      </p:sp>
    </p:spTree>
    <p:extLst>
      <p:ext uri="{BB962C8B-B14F-4D97-AF65-F5344CB8AC3E}">
        <p14:creationId xmlns:p14="http://schemas.microsoft.com/office/powerpoint/2010/main" val="24187198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38721e390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38721e390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338721e390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extLst>
      <p:ext uri="{BB962C8B-B14F-4D97-AF65-F5344CB8AC3E}">
        <p14:creationId xmlns:p14="http://schemas.microsoft.com/office/powerpoint/2010/main" val="1139420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737E3A85-3EEE-4042-8A90-76AE465685DE}" type="slidenum">
              <a:t>5</a:t>
            </a:fld>
            <a:endParaRPr lang="it-IT"/>
          </a:p>
        </p:txBody>
      </p:sp>
    </p:spTree>
    <p:extLst>
      <p:ext uri="{BB962C8B-B14F-4D97-AF65-F5344CB8AC3E}">
        <p14:creationId xmlns:p14="http://schemas.microsoft.com/office/powerpoint/2010/main" val="23315885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737E3A85-3EEE-4042-8A90-76AE465685DE}" type="slidenum">
              <a:t>54</a:t>
            </a:fld>
            <a:endParaRPr lang="it-IT"/>
          </a:p>
        </p:txBody>
      </p:sp>
    </p:spTree>
    <p:extLst>
      <p:ext uri="{BB962C8B-B14F-4D97-AF65-F5344CB8AC3E}">
        <p14:creationId xmlns:p14="http://schemas.microsoft.com/office/powerpoint/2010/main" val="11872654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fcac033a1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fcac033a1_0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3fcac033a1_0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fcac033a1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fcac033a1_0_1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3fcac033a1_0_1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fcac033a1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fcac033a1_0_1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3fcac033a1_0_1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extLst>
      <p:ext uri="{BB962C8B-B14F-4D97-AF65-F5344CB8AC3E}">
        <p14:creationId xmlns:p14="http://schemas.microsoft.com/office/powerpoint/2010/main" val="2881142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fcac033a1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fcac033a1_0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g3fcac033a1_0_1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38721e390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38721e390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g338721e390_0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fcac033a1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fcac033a1_0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3fcac033a1_0_1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fcac033a1_0_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fcac033a1_0_2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3fcac033a1_0_2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fcac033a1_0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fcac033a1_0_2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g3fcac033a1_0_2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fcac033a1_0_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fcac033a1_0_2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3fcac033a1_0_2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737E3A85-3EEE-4042-8A90-76AE465685DE}" type="slidenum">
              <a:t>6</a:t>
            </a:fld>
            <a:endParaRPr lang="it-IT"/>
          </a:p>
        </p:txBody>
      </p:sp>
    </p:spTree>
    <p:extLst>
      <p:ext uri="{BB962C8B-B14F-4D97-AF65-F5344CB8AC3E}">
        <p14:creationId xmlns:p14="http://schemas.microsoft.com/office/powerpoint/2010/main" val="7732991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fca3b3b1e_0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3fca3b3b1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28628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fcac033a1_0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fcac033a1_0_2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3fcac033a1_0_2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737E3A85-3EEE-4042-8A90-76AE465685DE}" type="slidenum">
              <a:t>70</a:t>
            </a:fld>
            <a:endParaRPr lang="it-IT"/>
          </a:p>
        </p:txBody>
      </p:sp>
    </p:spTree>
    <p:extLst>
      <p:ext uri="{BB962C8B-B14F-4D97-AF65-F5344CB8AC3E}">
        <p14:creationId xmlns:p14="http://schemas.microsoft.com/office/powerpoint/2010/main" val="28662612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737E3A85-3EEE-4042-8A90-76AE465685DE}" type="slidenum">
              <a:t>71</a:t>
            </a:fld>
            <a:endParaRPr lang="it-IT"/>
          </a:p>
        </p:txBody>
      </p:sp>
    </p:spTree>
    <p:extLst>
      <p:ext uri="{BB962C8B-B14F-4D97-AF65-F5344CB8AC3E}">
        <p14:creationId xmlns:p14="http://schemas.microsoft.com/office/powerpoint/2010/main" val="200716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1. Define your assignment or project (task description)</a:t>
            </a:r>
            <a:r>
              <a:rPr lang="en-US" sz="1200" b="0" i="0" kern="1200" dirty="0">
                <a:solidFill>
                  <a:schemeClr val="tx1"/>
                </a:solidFill>
                <a:effectLst/>
                <a:latin typeface="+mn-lt"/>
                <a:ea typeface="+mn-ea"/>
                <a:cs typeface="+mn-cs"/>
              </a:rPr>
              <a:t> Clearly define the assignment, including the topic, the process that students will work through, and the product they are expected to create.</a:t>
            </a:r>
          </a:p>
          <a:p>
            <a:r>
              <a:rPr lang="en-US" sz="1200" b="1" i="0" kern="1200" dirty="0">
                <a:solidFill>
                  <a:schemeClr val="tx1"/>
                </a:solidFill>
                <a:effectLst/>
                <a:latin typeface="+mn-lt"/>
                <a:ea typeface="+mn-ea"/>
                <a:cs typeface="+mn-cs"/>
              </a:rPr>
              <a:t>2. Define the key criteria that you are interested in such as coherence, content, and organization for a writing assignment (left column)</a:t>
            </a:r>
            <a:r>
              <a:rPr lang="en-US" sz="1200" b="0" i="0" kern="1200" dirty="0">
                <a:solidFill>
                  <a:schemeClr val="tx1"/>
                </a:solidFill>
                <a:effectLst/>
                <a:latin typeface="+mn-lt"/>
                <a:ea typeface="+mn-ea"/>
                <a:cs typeface="+mn-cs"/>
              </a:rPr>
              <a:t> For example, what do you mean by coherence? What does coherent writing look like? These are the observable and measurable characteristics of the task.</a:t>
            </a:r>
          </a:p>
          <a:p>
            <a:r>
              <a:rPr lang="en-US" sz="1200" b="1" i="0" kern="1200" dirty="0">
                <a:solidFill>
                  <a:schemeClr val="tx1"/>
                </a:solidFill>
                <a:effectLst/>
                <a:latin typeface="+mn-lt"/>
                <a:ea typeface="+mn-ea"/>
                <a:cs typeface="+mn-cs"/>
              </a:rPr>
              <a:t>3. Decide what type of rubric to use (holistic or analytical)</a:t>
            </a:r>
            <a:r>
              <a:rPr lang="en-US" sz="1200" b="0" i="0" kern="1200" dirty="0">
                <a:solidFill>
                  <a:schemeClr val="tx1"/>
                </a:solidFill>
                <a:effectLst/>
                <a:latin typeface="+mn-lt"/>
                <a:ea typeface="+mn-ea"/>
                <a:cs typeface="+mn-cs"/>
              </a:rPr>
              <a:t> Choose a type of rubric based on the assignment and what you are interested in evaluating.</a:t>
            </a:r>
          </a:p>
          <a:p>
            <a:r>
              <a:rPr lang="en-US" sz="1200" b="1" i="0" kern="1200" dirty="0">
                <a:solidFill>
                  <a:schemeClr val="tx1"/>
                </a:solidFill>
                <a:effectLst/>
                <a:latin typeface="+mn-lt"/>
                <a:ea typeface="+mn-ea"/>
                <a:cs typeface="+mn-cs"/>
              </a:rPr>
              <a:t>4. Establish levels and develop a scoring scale (top row)</a:t>
            </a:r>
            <a:r>
              <a:rPr lang="en-US" sz="1200" b="0" i="0" kern="1200" dirty="0">
                <a:solidFill>
                  <a:schemeClr val="tx1"/>
                </a:solidFill>
                <a:effectLst/>
                <a:latin typeface="+mn-lt"/>
                <a:ea typeface="+mn-ea"/>
                <a:cs typeface="+mn-cs"/>
              </a:rPr>
              <a:t> Determine how many performance levels you want to use (usually 3 or 4). These can be a grade (A - D/F) or descriptive levels (outstanding, acceptable, not acceptable, etc.). Whichever you choose, focus on positive, non-judgmental terms (mastery, partial mastery, progressing, emerging, etc.). Other performance level examples include:</a:t>
            </a:r>
          </a:p>
          <a:p>
            <a:r>
              <a:rPr lang="en-US" sz="1200" b="0" i="0" kern="1200" dirty="0">
                <a:solidFill>
                  <a:schemeClr val="tx1"/>
                </a:solidFill>
                <a:effectLst/>
                <a:latin typeface="+mn-lt"/>
                <a:ea typeface="+mn-ea"/>
                <a:cs typeface="+mn-cs"/>
              </a:rPr>
              <a:t>Proficient, intermediate, novice</a:t>
            </a:r>
          </a:p>
          <a:p>
            <a:r>
              <a:rPr lang="en-US" sz="1200" b="0" i="0" kern="1200" dirty="0">
                <a:solidFill>
                  <a:schemeClr val="tx1"/>
                </a:solidFill>
                <a:effectLst/>
                <a:latin typeface="+mn-lt"/>
                <a:ea typeface="+mn-ea"/>
                <a:cs typeface="+mn-cs"/>
              </a:rPr>
              <a:t>exemplary, competent, beginning</a:t>
            </a:r>
          </a:p>
          <a:p>
            <a:r>
              <a:rPr lang="en-US" sz="1200" b="0" i="0" kern="1200" dirty="0">
                <a:solidFill>
                  <a:schemeClr val="tx1"/>
                </a:solidFill>
                <a:effectLst/>
                <a:latin typeface="+mn-lt"/>
                <a:ea typeface="+mn-ea"/>
                <a:cs typeface="+mn-cs"/>
              </a:rPr>
              <a:t>exemplary, competent, not yet competent</a:t>
            </a:r>
          </a:p>
          <a:p>
            <a:r>
              <a:rPr lang="en-US" sz="1200" b="0" i="0" kern="1200" dirty="0">
                <a:solidFill>
                  <a:schemeClr val="tx1"/>
                </a:solidFill>
                <a:effectLst/>
                <a:latin typeface="+mn-lt"/>
                <a:ea typeface="+mn-ea"/>
                <a:cs typeface="+mn-cs"/>
              </a:rPr>
              <a:t>excellent, good, developing</a:t>
            </a:r>
          </a:p>
          <a:p>
            <a:r>
              <a:rPr lang="en-US" sz="1200" b="0" i="0" kern="1200" dirty="0">
                <a:solidFill>
                  <a:schemeClr val="tx1"/>
                </a:solidFill>
                <a:effectLst/>
                <a:latin typeface="+mn-lt"/>
                <a:ea typeface="+mn-ea"/>
                <a:cs typeface="+mn-cs"/>
              </a:rPr>
              <a:t>1, 2, 3</a:t>
            </a:r>
          </a:p>
          <a:p>
            <a:r>
              <a:rPr lang="en-US" sz="1200" b="0" i="0" kern="1200" dirty="0">
                <a:solidFill>
                  <a:schemeClr val="tx1"/>
                </a:solidFill>
                <a:effectLst/>
                <a:latin typeface="+mn-lt"/>
                <a:ea typeface="+mn-ea"/>
                <a:cs typeface="+mn-cs"/>
              </a:rPr>
              <a:t>strong, satisfactory, marginal</a:t>
            </a:r>
          </a:p>
          <a:p>
            <a:r>
              <a:rPr lang="en-US" sz="1200" b="0" i="0" kern="1200" dirty="0">
                <a:solidFill>
                  <a:schemeClr val="tx1"/>
                </a:solidFill>
                <a:effectLst/>
                <a:latin typeface="+mn-lt"/>
                <a:ea typeface="+mn-ea"/>
                <a:cs typeface="+mn-cs"/>
              </a:rPr>
              <a:t>Be sure to clearly define the differences between the score levels. Additionally, levels should be consistent across all key criteria for an analytic rubric. For example, a score of 4 for one area should be comparable to a score of 4 in another area.</a:t>
            </a:r>
          </a:p>
          <a:p>
            <a:r>
              <a:rPr lang="en-US" sz="1200" b="1" i="0" kern="1200" dirty="0">
                <a:solidFill>
                  <a:schemeClr val="tx1"/>
                </a:solidFill>
                <a:effectLst/>
                <a:latin typeface="+mn-lt"/>
                <a:ea typeface="+mn-ea"/>
                <a:cs typeface="+mn-cs"/>
              </a:rPr>
              <a:t>5. Establish clear standards for performance and define for each criteria (cells)</a:t>
            </a:r>
            <a:r>
              <a:rPr lang="en-US" sz="1200" b="0" i="0" kern="1200" dirty="0">
                <a:solidFill>
                  <a:schemeClr val="tx1"/>
                </a:solidFill>
                <a:effectLst/>
                <a:latin typeface="+mn-lt"/>
                <a:ea typeface="+mn-ea"/>
                <a:cs typeface="+mn-cs"/>
              </a:rPr>
              <a:t> Defining the standards for performance in analytical rubrics can be challenging. Try this technique: After you write your first paragraph of the highest level, circle the words in that paragraph that can vary. These words will be the ones that you will change as you write the lower-level performances. Avoid relying on comparative language when distinguishing standards across performance levels. For example, don’t define the highest level of performance as ‘thorough and accurate’ and the middle level as ‘less thorough and less accurate’. Find qualities and descriptors that are unique to each performance standard. Here is a list of concept words that convey various degree of performance:</a:t>
            </a:r>
          </a:p>
          <a:p>
            <a:r>
              <a:rPr lang="en-US" sz="1200" b="0" i="0" kern="1200" dirty="0">
                <a:solidFill>
                  <a:schemeClr val="tx1"/>
                </a:solidFill>
                <a:effectLst/>
                <a:latin typeface="+mn-lt"/>
                <a:ea typeface="+mn-ea"/>
                <a:cs typeface="+mn-cs"/>
              </a:rPr>
              <a:t>Depth... Breadth... Quality... Scope... Extent... Complexity... Degrees... Accuracy</a:t>
            </a:r>
          </a:p>
          <a:p>
            <a:r>
              <a:rPr lang="en-US" sz="1200" b="0" i="0" kern="1200" dirty="0">
                <a:solidFill>
                  <a:schemeClr val="tx1"/>
                </a:solidFill>
                <a:effectLst/>
                <a:latin typeface="+mn-lt"/>
                <a:ea typeface="+mn-ea"/>
                <a:cs typeface="+mn-cs"/>
              </a:rPr>
              <a:t>Presence to absence</a:t>
            </a:r>
          </a:p>
          <a:p>
            <a:r>
              <a:rPr lang="en-US" sz="1200" b="0" i="0" kern="1200" dirty="0">
                <a:solidFill>
                  <a:schemeClr val="tx1"/>
                </a:solidFill>
                <a:effectLst/>
                <a:latin typeface="+mn-lt"/>
                <a:ea typeface="+mn-ea"/>
                <a:cs typeface="+mn-cs"/>
              </a:rPr>
              <a:t>Complete to incomplete</a:t>
            </a:r>
          </a:p>
          <a:p>
            <a:r>
              <a:rPr lang="en-US" sz="1200" b="0" i="0" kern="1200" dirty="0">
                <a:solidFill>
                  <a:schemeClr val="tx1"/>
                </a:solidFill>
                <a:effectLst/>
                <a:latin typeface="+mn-lt"/>
                <a:ea typeface="+mn-ea"/>
                <a:cs typeface="+mn-cs"/>
              </a:rPr>
              <a:t>Many to some to none</a:t>
            </a:r>
          </a:p>
          <a:p>
            <a:r>
              <a:rPr lang="en-US" sz="1200" b="0" i="0" kern="1200" dirty="0">
                <a:solidFill>
                  <a:schemeClr val="tx1"/>
                </a:solidFill>
                <a:effectLst/>
                <a:latin typeface="+mn-lt"/>
                <a:ea typeface="+mn-ea"/>
                <a:cs typeface="+mn-cs"/>
              </a:rPr>
              <a:t>Major to minor</a:t>
            </a:r>
          </a:p>
          <a:p>
            <a:r>
              <a:rPr lang="en-US" sz="1200" b="0" i="0" kern="1200" dirty="0">
                <a:solidFill>
                  <a:schemeClr val="tx1"/>
                </a:solidFill>
                <a:effectLst/>
                <a:latin typeface="+mn-lt"/>
                <a:ea typeface="+mn-ea"/>
                <a:cs typeface="+mn-cs"/>
              </a:rPr>
              <a:t>Consistent to inconsistent</a:t>
            </a:r>
          </a:p>
          <a:p>
            <a:r>
              <a:rPr lang="en-US" sz="1200" b="0" i="0" kern="1200" dirty="0">
                <a:solidFill>
                  <a:schemeClr val="tx1"/>
                </a:solidFill>
                <a:effectLst/>
                <a:latin typeface="+mn-lt"/>
                <a:ea typeface="+mn-ea"/>
                <a:cs typeface="+mn-cs"/>
              </a:rPr>
              <a:t>Frequency: always to generally to sometimes to rarely</a:t>
            </a:r>
          </a:p>
          <a:p>
            <a:endParaRPr lang="en-US" dirty="0"/>
          </a:p>
        </p:txBody>
      </p:sp>
      <p:sp>
        <p:nvSpPr>
          <p:cNvPr id="4" name="Slide Number Placeholder 3"/>
          <p:cNvSpPr>
            <a:spLocks noGrp="1"/>
          </p:cNvSpPr>
          <p:nvPr>
            <p:ph type="sldNum" sz="quarter" idx="10"/>
          </p:nvPr>
        </p:nvSpPr>
        <p:spPr/>
        <p:txBody>
          <a:bodyPr/>
          <a:lstStyle/>
          <a:p>
            <a:fld id="{635E00A9-D8EE-4F4D-992E-3A19F18DADB8}" type="slidenum">
              <a:rPr lang="en-US" smtClean="0"/>
              <a:t>79</a:t>
            </a:fld>
            <a:endParaRPr lang="en-US"/>
          </a:p>
        </p:txBody>
      </p:sp>
    </p:spTree>
    <p:extLst>
      <p:ext uri="{BB962C8B-B14F-4D97-AF65-F5344CB8AC3E}">
        <p14:creationId xmlns:p14="http://schemas.microsoft.com/office/powerpoint/2010/main" val="21582906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tLang="en-US" dirty="0">
                <a:latin typeface="Calibri" pitchFamily="34" charset="0"/>
                <a:ea typeface="MS PGothic" pitchFamily="34" charset="-128"/>
              </a:rPr>
              <a:t>Rubrics are tools for teaching and learning. They are almost exclusively used to construct</a:t>
            </a:r>
            <a:r>
              <a:rPr lang="en-US" altLang="en-US" baseline="0" dirty="0">
                <a:latin typeface="Calibri" pitchFamily="34" charset="0"/>
                <a:ea typeface="MS PGothic" pitchFamily="34" charset="-128"/>
              </a:rPr>
              <a:t> and grade assignments. This type of grading is very rare in the sciences, where most exams and homework involve “getting the right answer the right way”, rather than “justifying how you came to a conclusion”, which is more common in the social sciences, arts, and humanities. Rubrics tend to be much more subjective in grading, but they have important features that are worth exploring.</a:t>
            </a:r>
          </a:p>
          <a:p>
            <a:pPr>
              <a:defRPr/>
            </a:pPr>
            <a:endParaRPr lang="en-US" altLang="en-US" baseline="0" dirty="0">
              <a:latin typeface="Calibri" pitchFamily="34" charset="0"/>
              <a:ea typeface="MS PGothic" pitchFamily="34" charset="-128"/>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en-US" baseline="0" dirty="0">
                <a:latin typeface="Calibri" pitchFamily="34" charset="0"/>
                <a:ea typeface="MS PGothic" pitchFamily="34" charset="-128"/>
              </a:rPr>
              <a:t>Firstly, a rubric must lay out exactly what a student is supposed to be doing/showing they can do, in a given assignment. These are often the rows. E.g., use correct grammar; support a thesis statement (first sentence of an essay); consider multiple perspectives; etc. Importantly, an essay can have virtually ANY topic, but these features of what the student needs to show they can do will be discernable from every essay. Students do not </a:t>
            </a:r>
            <a:r>
              <a:rPr lang="en-US" sz="1200" dirty="0">
                <a:latin typeface="Arial" charset="0"/>
                <a:ea typeface="MS PGothic" charset="0"/>
              </a:rPr>
              <a:t>need to say the same things in their essays, in the same ways, to achieve the same grade; grades are based not</a:t>
            </a:r>
            <a:r>
              <a:rPr lang="en-US" sz="1200" baseline="0" dirty="0">
                <a:latin typeface="Arial" charset="0"/>
                <a:ea typeface="MS PGothic" charset="0"/>
              </a:rPr>
              <a:t> on content but on the abilities required and how well they are demonstrated (with whatever the student chooses to write about).</a:t>
            </a:r>
            <a:endParaRPr lang="en-US" sz="1200" dirty="0">
              <a:latin typeface="Arial" charset="0"/>
              <a:ea typeface="MS PGothic" charset="0"/>
            </a:endParaRPr>
          </a:p>
          <a:p>
            <a:pPr>
              <a:defRPr/>
            </a:pPr>
            <a:endParaRPr lang="en-US" altLang="en-US" dirty="0">
              <a:latin typeface="Calibri" pitchFamily="34" charset="0"/>
              <a:ea typeface="MS PGothic" pitchFamily="34" charset="-128"/>
            </a:endParaRPr>
          </a:p>
        </p:txBody>
      </p:sp>
      <p:sp>
        <p:nvSpPr>
          <p:cNvPr id="4" name="Slide Number Placeholder 3"/>
          <p:cNvSpPr>
            <a:spLocks noGrp="1"/>
          </p:cNvSpPr>
          <p:nvPr>
            <p:ph type="sldNum" sz="quarter" idx="5"/>
          </p:nvPr>
        </p:nvSpPr>
        <p:spPr/>
        <p:txBody>
          <a:bodyPr/>
          <a:lstStyle>
            <a:lvl1pPr>
              <a:defRPr>
                <a:solidFill>
                  <a:schemeClr val="tx1"/>
                </a:solidFill>
                <a:latin typeface="Verdana" charset="0"/>
                <a:ea typeface="MS PGothic" charset="0"/>
                <a:cs typeface="MS PGothic" charset="0"/>
              </a:defRPr>
            </a:lvl1pPr>
            <a:lvl2pPr marL="742950" indent="-285750">
              <a:defRPr>
                <a:solidFill>
                  <a:schemeClr val="tx1"/>
                </a:solidFill>
                <a:latin typeface="Verdana" charset="0"/>
                <a:ea typeface="MS PGothic" charset="0"/>
                <a:cs typeface="MS PGothic" charset="0"/>
              </a:defRPr>
            </a:lvl2pPr>
            <a:lvl3pPr marL="1143000" indent="-228600">
              <a:defRPr>
                <a:solidFill>
                  <a:schemeClr val="tx1"/>
                </a:solidFill>
                <a:latin typeface="Verdana" charset="0"/>
                <a:ea typeface="MS PGothic" charset="0"/>
                <a:cs typeface="MS PGothic" charset="0"/>
              </a:defRPr>
            </a:lvl3pPr>
            <a:lvl4pPr marL="1600200" indent="-228600">
              <a:defRPr>
                <a:solidFill>
                  <a:schemeClr val="tx1"/>
                </a:solidFill>
                <a:latin typeface="Verdana" charset="0"/>
                <a:ea typeface="MS PGothic" charset="0"/>
                <a:cs typeface="MS PGothic" charset="0"/>
              </a:defRPr>
            </a:lvl4pPr>
            <a:lvl5pPr marL="2057400" indent="-228600">
              <a:defRPr>
                <a:solidFill>
                  <a:schemeClr val="tx1"/>
                </a:solidFill>
                <a:latin typeface="Verdana"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Verdana"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Verdana"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Verdana"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Verdana" charset="0"/>
                <a:ea typeface="MS PGothic" charset="0"/>
                <a:cs typeface="MS PGothic" charset="0"/>
              </a:defRPr>
            </a:lvl9pPr>
          </a:lstStyle>
          <a:p>
            <a:pPr>
              <a:defRPr/>
            </a:pPr>
            <a:fld id="{2BBD8B42-BA5B-C04D-A536-80E18720BD14}" type="slidenum">
              <a:rPr lang="en-US" smtClean="0"/>
              <a:pPr>
                <a:defRPr/>
              </a:pPr>
              <a:t>80</a:t>
            </a:fld>
            <a:endParaRPr lang="en-US"/>
          </a:p>
        </p:txBody>
      </p:sp>
    </p:spTree>
    <p:extLst>
      <p:ext uri="{BB962C8B-B14F-4D97-AF65-F5344CB8AC3E}">
        <p14:creationId xmlns:p14="http://schemas.microsoft.com/office/powerpoint/2010/main" val="42547759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737E3A85-3EEE-4042-8A90-76AE465685DE}" type="slidenum">
              <a:t>7</a:t>
            </a:fld>
            <a:endParaRPr lang="it-IT"/>
          </a:p>
        </p:txBody>
      </p:sp>
    </p:spTree>
    <p:extLst>
      <p:ext uri="{BB962C8B-B14F-4D97-AF65-F5344CB8AC3E}">
        <p14:creationId xmlns:p14="http://schemas.microsoft.com/office/powerpoint/2010/main" val="4126896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737E3A85-3EEE-4042-8A90-76AE465685DE}" type="slidenum">
              <a:t>8</a:t>
            </a:fld>
            <a:endParaRPr lang="it-IT"/>
          </a:p>
        </p:txBody>
      </p:sp>
    </p:spTree>
    <p:extLst>
      <p:ext uri="{BB962C8B-B14F-4D97-AF65-F5344CB8AC3E}">
        <p14:creationId xmlns:p14="http://schemas.microsoft.com/office/powerpoint/2010/main" val="506388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737E3A85-3EEE-4042-8A90-76AE465685DE}" type="slidenum">
              <a:t>9</a:t>
            </a:fld>
            <a:endParaRPr lang="it-IT"/>
          </a:p>
        </p:txBody>
      </p:sp>
    </p:spTree>
    <p:extLst>
      <p:ext uri="{BB962C8B-B14F-4D97-AF65-F5344CB8AC3E}">
        <p14:creationId xmlns:p14="http://schemas.microsoft.com/office/powerpoint/2010/main" val="842864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fcac033a1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fcac033a1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g3fcac033a1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EXCELERATE">
  <p:cSld name="Title slide EXCELERATE">
    <p:spTree>
      <p:nvGrpSpPr>
        <p:cNvPr id="1" name="Shape 13"/>
        <p:cNvGrpSpPr/>
        <p:nvPr/>
      </p:nvGrpSpPr>
      <p:grpSpPr>
        <a:xfrm>
          <a:off x="0" y="0"/>
          <a:ext cx="0" cy="0"/>
          <a:chOff x="0" y="0"/>
          <a:chExt cx="0" cy="0"/>
        </a:xfrm>
      </p:grpSpPr>
      <p:pic>
        <p:nvPicPr>
          <p:cNvPr id="14" name="Google Shape;14;p2" descr="elixir_helix_200_2.eps"/>
          <p:cNvPicPr preferRelativeResize="0"/>
          <p:nvPr/>
        </p:nvPicPr>
        <p:blipFill rotWithShape="1">
          <a:blip r:embed="rId2">
            <a:alphaModFix/>
          </a:blip>
          <a:srcRect/>
          <a:stretch/>
        </p:blipFill>
        <p:spPr>
          <a:xfrm>
            <a:off x="-48683" y="-26988"/>
            <a:ext cx="12240683" cy="6186488"/>
          </a:xfrm>
          <a:prstGeom prst="rect">
            <a:avLst/>
          </a:prstGeom>
          <a:noFill/>
          <a:ln>
            <a:noFill/>
          </a:ln>
        </p:spPr>
      </p:pic>
      <p:sp>
        <p:nvSpPr>
          <p:cNvPr id="15" name="Google Shape;15;p2"/>
          <p:cNvSpPr txBox="1"/>
          <p:nvPr/>
        </p:nvSpPr>
        <p:spPr>
          <a:xfrm>
            <a:off x="5232400" y="6106564"/>
            <a:ext cx="6398684" cy="434975"/>
          </a:xfrm>
          <a:prstGeom prst="rect">
            <a:avLst/>
          </a:prstGeom>
          <a:noFill/>
          <a:ln>
            <a:noFill/>
          </a:ln>
        </p:spPr>
        <p:txBody>
          <a:bodyPr spcFirstLastPara="1" wrap="square" lIns="65300" tIns="32650" rIns="65300" bIns="32650" anchor="t" anchorCtr="0">
            <a:noAutofit/>
          </a:bodyPr>
          <a:lstStyle/>
          <a:p>
            <a:pPr marL="0" marR="0" lvl="0" indent="0" algn="r" rtl="0">
              <a:spcBef>
                <a:spcPts val="0"/>
              </a:spcBef>
              <a:spcAft>
                <a:spcPts val="0"/>
              </a:spcAft>
              <a:buNone/>
            </a:pPr>
            <a:r>
              <a:rPr lang="en-US" sz="2400" b="0" i="1" u="none" strike="noStrike" cap="none">
                <a:solidFill>
                  <a:srgbClr val="003F41"/>
                </a:solidFill>
                <a:latin typeface="Corbel"/>
                <a:ea typeface="Corbel"/>
                <a:cs typeface="Corbel"/>
                <a:sym typeface="Corbel"/>
              </a:rPr>
              <a:t>www.elixir-europe.org</a:t>
            </a:r>
            <a:endParaRPr sz="2400" b="0" i="1" u="none" strike="noStrike" cap="none">
              <a:solidFill>
                <a:srgbClr val="003F41"/>
              </a:solidFill>
              <a:latin typeface="Corbel"/>
              <a:ea typeface="Corbel"/>
              <a:cs typeface="Corbel"/>
              <a:sym typeface="Corbel"/>
            </a:endParaRPr>
          </a:p>
        </p:txBody>
      </p:sp>
      <p:pic>
        <p:nvPicPr>
          <p:cNvPr id="16" name="Google Shape;16;p2" descr="Excelerate_whitebackground.png"/>
          <p:cNvPicPr preferRelativeResize="0"/>
          <p:nvPr/>
        </p:nvPicPr>
        <p:blipFill rotWithShape="1">
          <a:blip r:embed="rId3">
            <a:alphaModFix/>
          </a:blip>
          <a:srcRect/>
          <a:stretch/>
        </p:blipFill>
        <p:spPr>
          <a:xfrm>
            <a:off x="2070873" y="5374689"/>
            <a:ext cx="2425174" cy="897883"/>
          </a:xfrm>
          <a:prstGeom prst="rect">
            <a:avLst/>
          </a:prstGeom>
          <a:noFill/>
          <a:ln>
            <a:noFill/>
          </a:ln>
        </p:spPr>
      </p:pic>
      <p:pic>
        <p:nvPicPr>
          <p:cNvPr id="17" name="Google Shape;17;p2"/>
          <p:cNvPicPr preferRelativeResize="0"/>
          <p:nvPr/>
        </p:nvPicPr>
        <p:blipFill rotWithShape="1">
          <a:blip r:embed="rId4">
            <a:alphaModFix/>
          </a:blip>
          <a:srcRect/>
          <a:stretch/>
        </p:blipFill>
        <p:spPr>
          <a:xfrm>
            <a:off x="360951" y="5398563"/>
            <a:ext cx="1368383" cy="874009"/>
          </a:xfrm>
          <a:prstGeom prst="rect">
            <a:avLst/>
          </a:prstGeom>
          <a:noFill/>
          <a:ln>
            <a:noFill/>
          </a:ln>
        </p:spPr>
      </p:pic>
      <p:sp>
        <p:nvSpPr>
          <p:cNvPr id="18" name="Google Shape;18;p2"/>
          <p:cNvSpPr/>
          <p:nvPr/>
        </p:nvSpPr>
        <p:spPr>
          <a:xfrm>
            <a:off x="276727" y="6336051"/>
            <a:ext cx="506245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rgbClr val="7F7F7F"/>
                </a:solidFill>
                <a:latin typeface="Arial"/>
                <a:ea typeface="Arial"/>
                <a:cs typeface="Arial"/>
                <a:sym typeface="Arial"/>
              </a:rPr>
              <a:t>ELIXIR-EXCELERATE is funded by the European Commission within the Research Infrastructures programme of Horizon 2020, grant agreement number 676559.</a:t>
            </a:r>
            <a:endParaRPr/>
          </a:p>
        </p:txBody>
      </p:sp>
      <p:sp>
        <p:nvSpPr>
          <p:cNvPr id="19" name="Google Shape;19;p2"/>
          <p:cNvSpPr txBox="1">
            <a:spLocks noGrp="1"/>
          </p:cNvSpPr>
          <p:nvPr>
            <p:ph type="ctrTitle"/>
          </p:nvPr>
        </p:nvSpPr>
        <p:spPr>
          <a:xfrm>
            <a:off x="1453286" y="3356993"/>
            <a:ext cx="10363200" cy="864096"/>
          </a:xfrm>
          <a:prstGeom prst="rect">
            <a:avLst/>
          </a:prstGeom>
          <a:noFill/>
          <a:ln>
            <a:noFill/>
          </a:ln>
        </p:spPr>
        <p:txBody>
          <a:bodyPr spcFirstLastPara="1" wrap="square" lIns="0" tIns="0" rIns="0" bIns="0" anchor="t" anchorCtr="0"/>
          <a:lstStyle>
            <a:lvl1pPr marR="0" lvl="0" algn="r" rtl="0">
              <a:spcBef>
                <a:spcPts val="0"/>
              </a:spcBef>
              <a:spcAft>
                <a:spcPts val="0"/>
              </a:spcAft>
              <a:buSzPts val="1400"/>
              <a:buNone/>
              <a:defRPr sz="5000" b="1" i="0" u="none" strike="noStrike" cap="none">
                <a:solidFill>
                  <a:srgbClr val="003F4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20" name="Google Shape;20;p2"/>
          <p:cNvSpPr txBox="1">
            <a:spLocks noGrp="1"/>
          </p:cNvSpPr>
          <p:nvPr>
            <p:ph type="subTitle" idx="1"/>
          </p:nvPr>
        </p:nvSpPr>
        <p:spPr>
          <a:xfrm>
            <a:off x="4061019" y="4316358"/>
            <a:ext cx="7755467" cy="899583"/>
          </a:xfrm>
          <a:prstGeom prst="rect">
            <a:avLst/>
          </a:prstGeom>
          <a:noFill/>
          <a:ln>
            <a:noFill/>
          </a:ln>
        </p:spPr>
        <p:txBody>
          <a:bodyPr spcFirstLastPara="1" wrap="square" lIns="0" tIns="0" rIns="0" bIns="0" anchor="t" anchorCtr="0"/>
          <a:lstStyle>
            <a:lvl1pPr marR="0" lvl="0" algn="r" rtl="0">
              <a:spcBef>
                <a:spcPts val="560"/>
              </a:spcBef>
              <a:spcAft>
                <a:spcPts val="0"/>
              </a:spcAft>
              <a:buClr>
                <a:schemeClr val="accent1"/>
              </a:buClr>
              <a:buSzPts val="2800"/>
              <a:buFont typeface="Corbel"/>
              <a:buNone/>
              <a:defRPr sz="2800" b="0" i="1" u="none" strike="noStrike" cap="none">
                <a:solidFill>
                  <a:schemeClr val="dk1"/>
                </a:solidFill>
                <a:latin typeface="Corbel"/>
                <a:ea typeface="Corbel"/>
                <a:cs typeface="Corbel"/>
                <a:sym typeface="Corbel"/>
              </a:defRPr>
            </a:lvl1pPr>
            <a:lvl2pPr marR="0" lvl="1"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2pPr>
            <a:lvl3pPr marR="0" lvl="2"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3pPr>
            <a:lvl4pPr marR="0" lvl="3"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4pPr>
            <a:lvl5pPr marR="0" lvl="4"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5pPr>
            <a:lvl6pPr marR="0" lvl="5" algn="ctr" rtl="0">
              <a:spcBef>
                <a:spcPts val="6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9pPr>
          </a:lstStyle>
          <a:p>
            <a:endParaRPr/>
          </a:p>
        </p:txBody>
      </p:sp>
      <p:sp>
        <p:nvSpPr>
          <p:cNvPr id="21" name="Google Shape;21;p2"/>
          <p:cNvSpPr txBox="1"/>
          <p:nvPr/>
        </p:nvSpPr>
        <p:spPr>
          <a:xfrm>
            <a:off x="4496047" y="5311210"/>
            <a:ext cx="7320439" cy="46166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400">
                <a:solidFill>
                  <a:schemeClr val="accent1"/>
                </a:solidFill>
                <a:latin typeface="Corbel"/>
                <a:ea typeface="Corbel"/>
                <a:cs typeface="Corbel"/>
                <a:sym typeface="Corbel"/>
              </a:rPr>
              <a:t>ELIXIR All Hands 2018, 4-7 June 2018, Berlin, Germany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XCELERATE slide content">
  <p:cSld name="EXCELERATE slide content">
    <p:spTree>
      <p:nvGrpSpPr>
        <p:cNvPr id="1" name="Shape 22"/>
        <p:cNvGrpSpPr/>
        <p:nvPr/>
      </p:nvGrpSpPr>
      <p:grpSpPr>
        <a:xfrm>
          <a:off x="0" y="0"/>
          <a:ext cx="0" cy="0"/>
          <a:chOff x="0" y="0"/>
          <a:chExt cx="0" cy="0"/>
        </a:xfrm>
      </p:grpSpPr>
      <p:pic>
        <p:nvPicPr>
          <p:cNvPr id="23" name="Google Shape;23;p3" descr="Excelerate_whitebackground.png"/>
          <p:cNvPicPr preferRelativeResize="0"/>
          <p:nvPr/>
        </p:nvPicPr>
        <p:blipFill rotWithShape="1">
          <a:blip r:embed="rId2">
            <a:alphaModFix/>
          </a:blip>
          <a:srcRect/>
          <a:stretch/>
        </p:blipFill>
        <p:spPr>
          <a:xfrm>
            <a:off x="7823201" y="5798634"/>
            <a:ext cx="2129367" cy="779966"/>
          </a:xfrm>
          <a:prstGeom prst="rect">
            <a:avLst/>
          </a:prstGeom>
          <a:noFill/>
          <a:ln>
            <a:noFill/>
          </a:ln>
        </p:spPr>
      </p:pic>
      <p:pic>
        <p:nvPicPr>
          <p:cNvPr id="24" name="Google Shape;24;p3"/>
          <p:cNvPicPr preferRelativeResize="0"/>
          <p:nvPr/>
        </p:nvPicPr>
        <p:blipFill rotWithShape="1">
          <a:blip r:embed="rId3">
            <a:alphaModFix/>
          </a:blip>
          <a:srcRect/>
          <a:stretch/>
        </p:blipFill>
        <p:spPr>
          <a:xfrm>
            <a:off x="10320868" y="5786024"/>
            <a:ext cx="1335617" cy="844964"/>
          </a:xfrm>
          <a:prstGeom prst="rect">
            <a:avLst/>
          </a:prstGeom>
          <a:noFill/>
          <a:ln>
            <a:noFill/>
          </a:ln>
        </p:spPr>
      </p:pic>
      <p:sp>
        <p:nvSpPr>
          <p:cNvPr id="25" name="Google Shape;25;p3"/>
          <p:cNvSpPr txBox="1">
            <a:spLocks noGrp="1"/>
          </p:cNvSpPr>
          <p:nvPr>
            <p:ph type="title"/>
          </p:nvPr>
        </p:nvSpPr>
        <p:spPr>
          <a:xfrm>
            <a:off x="719667" y="333375"/>
            <a:ext cx="10871200" cy="503238"/>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26" name="Google Shape;26;p3"/>
          <p:cNvSpPr txBox="1">
            <a:spLocks noGrp="1"/>
          </p:cNvSpPr>
          <p:nvPr>
            <p:ph type="body" idx="1"/>
          </p:nvPr>
        </p:nvSpPr>
        <p:spPr>
          <a:xfrm>
            <a:off x="711200" y="1525589"/>
            <a:ext cx="10871200" cy="4351337"/>
          </a:xfrm>
          <a:prstGeom prst="rect">
            <a:avLst/>
          </a:prstGeom>
          <a:noFill/>
          <a:ln>
            <a:noFill/>
          </a:ln>
        </p:spPr>
        <p:txBody>
          <a:bodyPr spcFirstLastPara="1" wrap="square" lIns="0" tIns="0" rIns="0" bIns="0" anchor="t" anchorCtr="0"/>
          <a:lstStyle>
            <a:lvl1pPr marL="457200" marR="0" lvl="0" indent="-381000" algn="l" rtl="0">
              <a:spcBef>
                <a:spcPts val="480"/>
              </a:spcBef>
              <a:spcAft>
                <a:spcPts val="0"/>
              </a:spcAft>
              <a:buClr>
                <a:schemeClr val="accent1"/>
              </a:buClr>
              <a:buSzPts val="2400"/>
              <a:buFont typeface="Corbel"/>
              <a:buChar char="•"/>
              <a:defRPr sz="2400" b="0" i="0" u="none" strike="noStrike" cap="none">
                <a:solidFill>
                  <a:schemeClr val="dk1"/>
                </a:solidFill>
                <a:latin typeface="Corbel"/>
                <a:ea typeface="Corbel"/>
                <a:cs typeface="Corbel"/>
                <a:sym typeface="Corbel"/>
              </a:defRPr>
            </a:lvl1pPr>
            <a:lvl2pPr marL="914400" marR="0" lvl="1"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2pPr>
            <a:lvl3pPr marL="1371600" marR="0" lvl="2"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3pPr>
            <a:lvl4pPr marL="1828800" marR="0" lvl="3"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4pPr>
            <a:lvl5pPr marL="2286000" marR="0" lvl="4"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5pPr>
            <a:lvl6pPr marL="2743200" marR="0" lvl="5" indent="-355600" algn="l" rtl="0">
              <a:spcBef>
                <a:spcPts val="6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9pPr>
          </a:lstStyle>
          <a:p>
            <a:endParaRPr/>
          </a:p>
        </p:txBody>
      </p:sp>
      <p:sp>
        <p:nvSpPr>
          <p:cNvPr id="27" name="Google Shape;27;p3"/>
          <p:cNvSpPr txBox="1">
            <a:spLocks noGrp="1"/>
          </p:cNvSpPr>
          <p:nvPr>
            <p:ph type="ftr" idx="11"/>
          </p:nvPr>
        </p:nvSpPr>
        <p:spPr>
          <a:xfrm>
            <a:off x="719667" y="6200777"/>
            <a:ext cx="5296122"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800">
                <a:solidFill>
                  <a:schemeClr val="accen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ELIXIR-thank-you">
  <p:cSld name="1_ELIXIR-thank-you">
    <p:spTree>
      <p:nvGrpSpPr>
        <p:cNvPr id="1" name="Shape 33"/>
        <p:cNvGrpSpPr/>
        <p:nvPr/>
      </p:nvGrpSpPr>
      <p:grpSpPr>
        <a:xfrm>
          <a:off x="0" y="0"/>
          <a:ext cx="0" cy="0"/>
          <a:chOff x="0" y="0"/>
          <a:chExt cx="0" cy="0"/>
        </a:xfrm>
      </p:grpSpPr>
      <p:pic>
        <p:nvPicPr>
          <p:cNvPr id="34" name="Google Shape;34;p5" descr="elixir_helix_200_2.eps"/>
          <p:cNvPicPr preferRelativeResize="0"/>
          <p:nvPr/>
        </p:nvPicPr>
        <p:blipFill rotWithShape="1">
          <a:blip r:embed="rId2">
            <a:alphaModFix/>
          </a:blip>
          <a:srcRect/>
          <a:stretch/>
        </p:blipFill>
        <p:spPr>
          <a:xfrm>
            <a:off x="-48682" y="-26988"/>
            <a:ext cx="12240684" cy="6186488"/>
          </a:xfrm>
          <a:prstGeom prst="rect">
            <a:avLst/>
          </a:prstGeom>
          <a:noFill/>
          <a:ln>
            <a:noFill/>
          </a:ln>
        </p:spPr>
      </p:pic>
      <p:pic>
        <p:nvPicPr>
          <p:cNvPr id="35" name="Google Shape;35;p5" descr="Excelerate_whitebackground.png"/>
          <p:cNvPicPr preferRelativeResize="0"/>
          <p:nvPr/>
        </p:nvPicPr>
        <p:blipFill rotWithShape="1">
          <a:blip r:embed="rId3">
            <a:alphaModFix/>
          </a:blip>
          <a:srcRect/>
          <a:stretch/>
        </p:blipFill>
        <p:spPr>
          <a:xfrm>
            <a:off x="2070873" y="5374689"/>
            <a:ext cx="2425174" cy="897883"/>
          </a:xfrm>
          <a:prstGeom prst="rect">
            <a:avLst/>
          </a:prstGeom>
          <a:noFill/>
          <a:ln>
            <a:noFill/>
          </a:ln>
        </p:spPr>
      </p:pic>
      <p:pic>
        <p:nvPicPr>
          <p:cNvPr id="36" name="Google Shape;36;p5"/>
          <p:cNvPicPr preferRelativeResize="0"/>
          <p:nvPr/>
        </p:nvPicPr>
        <p:blipFill rotWithShape="1">
          <a:blip r:embed="rId4">
            <a:alphaModFix/>
          </a:blip>
          <a:srcRect/>
          <a:stretch/>
        </p:blipFill>
        <p:spPr>
          <a:xfrm>
            <a:off x="360951" y="5398563"/>
            <a:ext cx="1368383" cy="874009"/>
          </a:xfrm>
          <a:prstGeom prst="rect">
            <a:avLst/>
          </a:prstGeom>
          <a:noFill/>
          <a:ln>
            <a:noFill/>
          </a:ln>
        </p:spPr>
      </p:pic>
      <p:sp>
        <p:nvSpPr>
          <p:cNvPr id="37" name="Google Shape;37;p5"/>
          <p:cNvSpPr/>
          <p:nvPr/>
        </p:nvSpPr>
        <p:spPr>
          <a:xfrm>
            <a:off x="276727" y="6336051"/>
            <a:ext cx="506245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7F7F7F"/>
                </a:solidFill>
                <a:latin typeface="Arial"/>
                <a:ea typeface="Arial"/>
                <a:cs typeface="Arial"/>
                <a:sym typeface="Arial"/>
              </a:rPr>
              <a:t>ELIXIR-EXCELERATE is funded by the European Commission within the Research Infrastructures programme of Horizon 2020, grant agreement number 676559.</a:t>
            </a:r>
            <a:endParaRPr/>
          </a:p>
        </p:txBody>
      </p:sp>
      <p:sp>
        <p:nvSpPr>
          <p:cNvPr id="38" name="Google Shape;38;p5"/>
          <p:cNvSpPr txBox="1">
            <a:spLocks noGrp="1"/>
          </p:cNvSpPr>
          <p:nvPr>
            <p:ph type="ctrTitle"/>
          </p:nvPr>
        </p:nvSpPr>
        <p:spPr>
          <a:xfrm>
            <a:off x="1453286" y="3356993"/>
            <a:ext cx="10363200" cy="864096"/>
          </a:xfrm>
          <a:prstGeom prst="rect">
            <a:avLst/>
          </a:prstGeom>
          <a:noFill/>
          <a:ln>
            <a:noFill/>
          </a:ln>
        </p:spPr>
        <p:txBody>
          <a:bodyPr spcFirstLastPara="1" wrap="square" lIns="0" tIns="0" rIns="0" bIns="0" anchor="t" anchorCtr="0"/>
          <a:lstStyle>
            <a:lvl1pPr marR="0" lvl="0" algn="r" rtl="0">
              <a:spcBef>
                <a:spcPts val="0"/>
              </a:spcBef>
              <a:spcAft>
                <a:spcPts val="0"/>
              </a:spcAft>
              <a:buSzPts val="1400"/>
              <a:buNone/>
              <a:defRPr sz="5000" b="1" i="0" u="none" strike="noStrike" cap="none">
                <a:solidFill>
                  <a:srgbClr val="003F4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
        <p:cNvGrpSpPr/>
        <p:nvPr/>
      </p:nvGrpSpPr>
      <p:grpSpPr>
        <a:xfrm>
          <a:off x="0" y="0"/>
          <a:ext cx="0" cy="0"/>
          <a:chOff x="0" y="0"/>
          <a:chExt cx="0" cy="0"/>
        </a:xfrm>
      </p:grpSpPr>
      <p:pic>
        <p:nvPicPr>
          <p:cNvPr id="40" name="Google Shape;40;p6" descr="ELIXIR_logo.jpg"/>
          <p:cNvPicPr preferRelativeResize="0"/>
          <p:nvPr/>
        </p:nvPicPr>
        <p:blipFill rotWithShape="1">
          <a:blip r:embed="rId2">
            <a:alphaModFix/>
          </a:blip>
          <a:srcRect/>
          <a:stretch/>
        </p:blipFill>
        <p:spPr>
          <a:xfrm>
            <a:off x="10513484" y="5742879"/>
            <a:ext cx="1320800" cy="953198"/>
          </a:xfrm>
          <a:prstGeom prst="rect">
            <a:avLst/>
          </a:prstGeom>
          <a:noFill/>
          <a:ln>
            <a:noFill/>
          </a:ln>
        </p:spPr>
      </p:pic>
      <p:sp>
        <p:nvSpPr>
          <p:cNvPr id="41" name="Google Shape;41;p6"/>
          <p:cNvSpPr txBox="1">
            <a:spLocks noGrp="1"/>
          </p:cNvSpPr>
          <p:nvPr>
            <p:ph type="title"/>
          </p:nvPr>
        </p:nvSpPr>
        <p:spPr>
          <a:xfrm>
            <a:off x="719403" y="332656"/>
            <a:ext cx="10871200" cy="648072"/>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42" name="Google Shape;42;p6"/>
          <p:cNvSpPr txBox="1">
            <a:spLocks noGrp="1"/>
          </p:cNvSpPr>
          <p:nvPr>
            <p:ph type="body" idx="1"/>
          </p:nvPr>
        </p:nvSpPr>
        <p:spPr>
          <a:xfrm>
            <a:off x="711200" y="1525589"/>
            <a:ext cx="10871200" cy="4351337"/>
          </a:xfrm>
          <a:prstGeom prst="rect">
            <a:avLst/>
          </a:prstGeom>
          <a:noFill/>
          <a:ln>
            <a:noFill/>
          </a:ln>
        </p:spPr>
        <p:txBody>
          <a:bodyPr spcFirstLastPara="1" wrap="square" lIns="0" tIns="0" rIns="0" bIns="0" anchor="t" anchorCtr="0"/>
          <a:lstStyle>
            <a:lvl1pPr marL="457200" marR="0" lvl="0" indent="-381000" algn="l" rtl="0">
              <a:spcBef>
                <a:spcPts val="480"/>
              </a:spcBef>
              <a:spcAft>
                <a:spcPts val="0"/>
              </a:spcAft>
              <a:buClr>
                <a:schemeClr val="accent1"/>
              </a:buClr>
              <a:buSzPts val="2400"/>
              <a:buFont typeface="Corbel"/>
              <a:buChar char="•"/>
              <a:defRPr sz="2400" b="0" i="0" u="none" strike="noStrike" cap="none">
                <a:solidFill>
                  <a:schemeClr val="dk1"/>
                </a:solidFill>
                <a:latin typeface="Corbel"/>
                <a:ea typeface="Corbel"/>
                <a:cs typeface="Corbel"/>
                <a:sym typeface="Corbel"/>
              </a:defRPr>
            </a:lvl1pPr>
            <a:lvl2pPr marL="914400" marR="0" lvl="1"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2pPr>
            <a:lvl3pPr marL="1371600" marR="0" lvl="2"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3pPr>
            <a:lvl4pPr marL="1828800" marR="0" lvl="3"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4pPr>
            <a:lvl5pPr marL="2286000" marR="0" lvl="4"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5pPr>
            <a:lvl6pPr marL="2743200" marR="0" lvl="5" indent="-355600" algn="l" rtl="0">
              <a:spcBef>
                <a:spcPts val="6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9pPr>
          </a:lstStyle>
          <a:p>
            <a:endParaRPr/>
          </a:p>
        </p:txBody>
      </p:sp>
      <p:sp>
        <p:nvSpPr>
          <p:cNvPr id="43" name="Google Shape;43;p6"/>
          <p:cNvSpPr txBox="1">
            <a:spLocks noGrp="1"/>
          </p:cNvSpPr>
          <p:nvPr>
            <p:ph type="ftr" idx="11"/>
          </p:nvPr>
        </p:nvSpPr>
        <p:spPr>
          <a:xfrm>
            <a:off x="719667" y="6200777"/>
            <a:ext cx="5296122"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800">
                <a:solidFill>
                  <a:schemeClr val="accen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LIXIR-thank-you">
  <p:cSld name="ELIXIR-thank-you">
    <p:spTree>
      <p:nvGrpSpPr>
        <p:cNvPr id="1" name="Shape 44"/>
        <p:cNvGrpSpPr/>
        <p:nvPr/>
      </p:nvGrpSpPr>
      <p:grpSpPr>
        <a:xfrm>
          <a:off x="0" y="0"/>
          <a:ext cx="0" cy="0"/>
          <a:chOff x="0" y="0"/>
          <a:chExt cx="0" cy="0"/>
        </a:xfrm>
      </p:grpSpPr>
      <p:pic>
        <p:nvPicPr>
          <p:cNvPr id="45" name="Google Shape;45;p7" descr="elixir_helix_200_2.eps"/>
          <p:cNvPicPr preferRelativeResize="0"/>
          <p:nvPr/>
        </p:nvPicPr>
        <p:blipFill rotWithShape="1">
          <a:blip r:embed="rId2">
            <a:alphaModFix/>
          </a:blip>
          <a:srcRect/>
          <a:stretch/>
        </p:blipFill>
        <p:spPr>
          <a:xfrm>
            <a:off x="-48682" y="-26988"/>
            <a:ext cx="12240684" cy="6186488"/>
          </a:xfrm>
          <a:prstGeom prst="rect">
            <a:avLst/>
          </a:prstGeom>
          <a:noFill/>
          <a:ln>
            <a:noFill/>
          </a:ln>
        </p:spPr>
      </p:pic>
      <p:pic>
        <p:nvPicPr>
          <p:cNvPr id="46" name="Google Shape;46;p7"/>
          <p:cNvPicPr preferRelativeResize="0"/>
          <p:nvPr/>
        </p:nvPicPr>
        <p:blipFill rotWithShape="1">
          <a:blip r:embed="rId3">
            <a:alphaModFix/>
          </a:blip>
          <a:srcRect/>
          <a:stretch/>
        </p:blipFill>
        <p:spPr>
          <a:xfrm>
            <a:off x="6354300" y="6159500"/>
            <a:ext cx="660400" cy="508900"/>
          </a:xfrm>
          <a:prstGeom prst="rect">
            <a:avLst/>
          </a:prstGeom>
          <a:noFill/>
          <a:ln>
            <a:noFill/>
          </a:ln>
        </p:spPr>
      </p:pic>
      <p:sp>
        <p:nvSpPr>
          <p:cNvPr id="47" name="Google Shape;47;p7"/>
          <p:cNvSpPr txBox="1"/>
          <p:nvPr/>
        </p:nvSpPr>
        <p:spPr>
          <a:xfrm>
            <a:off x="6905971" y="6265174"/>
            <a:ext cx="3615267" cy="373062"/>
          </a:xfrm>
          <a:prstGeom prst="rect">
            <a:avLst/>
          </a:prstGeom>
          <a:noFill/>
          <a:ln>
            <a:noFill/>
          </a:ln>
        </p:spPr>
        <p:txBody>
          <a:bodyPr spcFirstLastPara="1" wrap="square" lIns="65300" tIns="32650" rIns="65300" bIns="32650" anchor="t" anchorCtr="0">
            <a:noAutofit/>
          </a:bodyPr>
          <a:lstStyle/>
          <a:p>
            <a:pPr marL="0" marR="0" lvl="0" indent="0" algn="l" rtl="0">
              <a:spcBef>
                <a:spcPts val="0"/>
              </a:spcBef>
              <a:spcAft>
                <a:spcPts val="0"/>
              </a:spcAft>
              <a:buNone/>
            </a:pPr>
            <a:r>
              <a:rPr lang="en-US" sz="2000" i="1">
                <a:solidFill>
                  <a:srgbClr val="003F41"/>
                </a:solidFill>
                <a:latin typeface="Corbel"/>
                <a:ea typeface="Corbel"/>
                <a:cs typeface="Corbel"/>
                <a:sym typeface="Corbel"/>
              </a:rPr>
              <a:t>@ELIXIREurope</a:t>
            </a:r>
            <a:endParaRPr sz="2000" i="1">
              <a:solidFill>
                <a:srgbClr val="003F41"/>
              </a:solidFill>
              <a:latin typeface="Corbel"/>
              <a:ea typeface="Corbel"/>
              <a:cs typeface="Corbel"/>
              <a:sym typeface="Corbel"/>
            </a:endParaRPr>
          </a:p>
        </p:txBody>
      </p:sp>
      <p:pic>
        <p:nvPicPr>
          <p:cNvPr id="48" name="Google Shape;48;p7"/>
          <p:cNvPicPr preferRelativeResize="0"/>
          <p:nvPr/>
        </p:nvPicPr>
        <p:blipFill rotWithShape="1">
          <a:blip r:embed="rId4">
            <a:alphaModFix/>
          </a:blip>
          <a:srcRect/>
          <a:stretch/>
        </p:blipFill>
        <p:spPr>
          <a:xfrm>
            <a:off x="8954681" y="6159500"/>
            <a:ext cx="552451" cy="520012"/>
          </a:xfrm>
          <a:prstGeom prst="rect">
            <a:avLst/>
          </a:prstGeom>
          <a:noFill/>
          <a:ln>
            <a:noFill/>
          </a:ln>
        </p:spPr>
      </p:pic>
      <p:sp>
        <p:nvSpPr>
          <p:cNvPr id="49" name="Google Shape;49;p7"/>
          <p:cNvSpPr txBox="1"/>
          <p:nvPr/>
        </p:nvSpPr>
        <p:spPr>
          <a:xfrm>
            <a:off x="9494433" y="6265174"/>
            <a:ext cx="4116916" cy="373062"/>
          </a:xfrm>
          <a:prstGeom prst="rect">
            <a:avLst/>
          </a:prstGeom>
          <a:noFill/>
          <a:ln>
            <a:noFill/>
          </a:ln>
        </p:spPr>
        <p:txBody>
          <a:bodyPr spcFirstLastPara="1" wrap="square" lIns="65300" tIns="32650" rIns="65300" bIns="32650" anchor="t" anchorCtr="0">
            <a:noAutofit/>
          </a:bodyPr>
          <a:lstStyle/>
          <a:p>
            <a:pPr marL="0" marR="0" lvl="0" indent="0" algn="l" rtl="0">
              <a:spcBef>
                <a:spcPts val="0"/>
              </a:spcBef>
              <a:spcAft>
                <a:spcPts val="0"/>
              </a:spcAft>
              <a:buNone/>
            </a:pPr>
            <a:r>
              <a:rPr lang="en-US" sz="2000" i="1">
                <a:solidFill>
                  <a:srgbClr val="003F41"/>
                </a:solidFill>
                <a:latin typeface="Corbel"/>
                <a:ea typeface="Corbel"/>
                <a:cs typeface="Corbel"/>
                <a:sym typeface="Corbel"/>
              </a:rPr>
              <a:t>/company/elixir-europe</a:t>
            </a:r>
            <a:endParaRPr sz="2000" i="1">
              <a:solidFill>
                <a:srgbClr val="003F41"/>
              </a:solidFill>
              <a:latin typeface="Corbel"/>
              <a:ea typeface="Corbel"/>
              <a:cs typeface="Corbel"/>
              <a:sym typeface="Corbel"/>
            </a:endParaRPr>
          </a:p>
        </p:txBody>
      </p:sp>
      <p:pic>
        <p:nvPicPr>
          <p:cNvPr id="50" name="Google Shape;50;p7" descr="Excelerate_whitebackground.png"/>
          <p:cNvPicPr preferRelativeResize="0"/>
          <p:nvPr/>
        </p:nvPicPr>
        <p:blipFill rotWithShape="1">
          <a:blip r:embed="rId5">
            <a:alphaModFix/>
          </a:blip>
          <a:srcRect/>
          <a:stretch/>
        </p:blipFill>
        <p:spPr>
          <a:xfrm>
            <a:off x="2070873" y="5374689"/>
            <a:ext cx="2425174" cy="897883"/>
          </a:xfrm>
          <a:prstGeom prst="rect">
            <a:avLst/>
          </a:prstGeom>
          <a:noFill/>
          <a:ln>
            <a:noFill/>
          </a:ln>
        </p:spPr>
      </p:pic>
      <p:pic>
        <p:nvPicPr>
          <p:cNvPr id="51" name="Google Shape;51;p7"/>
          <p:cNvPicPr preferRelativeResize="0"/>
          <p:nvPr/>
        </p:nvPicPr>
        <p:blipFill rotWithShape="1">
          <a:blip r:embed="rId6">
            <a:alphaModFix/>
          </a:blip>
          <a:srcRect/>
          <a:stretch/>
        </p:blipFill>
        <p:spPr>
          <a:xfrm>
            <a:off x="360951" y="5398563"/>
            <a:ext cx="1368383" cy="874009"/>
          </a:xfrm>
          <a:prstGeom prst="rect">
            <a:avLst/>
          </a:prstGeom>
          <a:noFill/>
          <a:ln>
            <a:noFill/>
          </a:ln>
        </p:spPr>
      </p:pic>
      <p:sp>
        <p:nvSpPr>
          <p:cNvPr id="52" name="Google Shape;52;p7"/>
          <p:cNvSpPr/>
          <p:nvPr/>
        </p:nvSpPr>
        <p:spPr>
          <a:xfrm>
            <a:off x="276727" y="6336051"/>
            <a:ext cx="506245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7F7F7F"/>
                </a:solidFill>
                <a:latin typeface="Arial"/>
                <a:ea typeface="Arial"/>
                <a:cs typeface="Arial"/>
                <a:sym typeface="Arial"/>
              </a:rPr>
              <a:t>ELIXIR-EXCELERATE is funded by the European Commission within the Research Infrastructures programme of Horizon 2020, grant agreement number 676559.</a:t>
            </a:r>
            <a:endParaRPr/>
          </a:p>
        </p:txBody>
      </p:sp>
      <p:sp>
        <p:nvSpPr>
          <p:cNvPr id="53" name="Google Shape;53;p7"/>
          <p:cNvSpPr txBox="1">
            <a:spLocks noGrp="1"/>
          </p:cNvSpPr>
          <p:nvPr>
            <p:ph type="ctrTitle"/>
          </p:nvPr>
        </p:nvSpPr>
        <p:spPr>
          <a:xfrm>
            <a:off x="1453286" y="3356993"/>
            <a:ext cx="10363200" cy="864096"/>
          </a:xfrm>
          <a:prstGeom prst="rect">
            <a:avLst/>
          </a:prstGeom>
          <a:noFill/>
          <a:ln>
            <a:noFill/>
          </a:ln>
        </p:spPr>
        <p:txBody>
          <a:bodyPr spcFirstLastPara="1" wrap="square" lIns="0" tIns="0" rIns="0" bIns="0" anchor="t" anchorCtr="0"/>
          <a:lstStyle>
            <a:lvl1pPr marR="0" lvl="0" algn="r" rtl="0">
              <a:spcBef>
                <a:spcPts val="0"/>
              </a:spcBef>
              <a:spcAft>
                <a:spcPts val="0"/>
              </a:spcAft>
              <a:buSzPts val="1400"/>
              <a:buNone/>
              <a:defRPr sz="5000" b="1" i="0" u="none" strike="noStrike" cap="none">
                <a:solidFill>
                  <a:srgbClr val="003F4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ELIXIR">
  <p:cSld name="Title slide ELIXIR">
    <p:spTree>
      <p:nvGrpSpPr>
        <p:cNvPr id="1" name="Shape 54"/>
        <p:cNvGrpSpPr/>
        <p:nvPr/>
      </p:nvGrpSpPr>
      <p:grpSpPr>
        <a:xfrm>
          <a:off x="0" y="0"/>
          <a:ext cx="0" cy="0"/>
          <a:chOff x="0" y="0"/>
          <a:chExt cx="0" cy="0"/>
        </a:xfrm>
      </p:grpSpPr>
      <p:pic>
        <p:nvPicPr>
          <p:cNvPr id="55" name="Google Shape;55;p8" descr="elixir_helix_200_2.eps"/>
          <p:cNvPicPr preferRelativeResize="0"/>
          <p:nvPr/>
        </p:nvPicPr>
        <p:blipFill rotWithShape="1">
          <a:blip r:embed="rId2">
            <a:alphaModFix/>
          </a:blip>
          <a:srcRect/>
          <a:stretch/>
        </p:blipFill>
        <p:spPr>
          <a:xfrm>
            <a:off x="-48683" y="-26988"/>
            <a:ext cx="12240683" cy="6186488"/>
          </a:xfrm>
          <a:prstGeom prst="rect">
            <a:avLst/>
          </a:prstGeom>
          <a:noFill/>
          <a:ln>
            <a:noFill/>
          </a:ln>
        </p:spPr>
      </p:pic>
      <p:pic>
        <p:nvPicPr>
          <p:cNvPr id="56" name="Google Shape;56;p8" descr="elixir_1_RZ_mac.eps"/>
          <p:cNvPicPr preferRelativeResize="0"/>
          <p:nvPr/>
        </p:nvPicPr>
        <p:blipFill rotWithShape="1">
          <a:blip r:embed="rId3">
            <a:alphaModFix/>
          </a:blip>
          <a:srcRect/>
          <a:stretch/>
        </p:blipFill>
        <p:spPr>
          <a:xfrm>
            <a:off x="334434" y="4760686"/>
            <a:ext cx="2427817" cy="1851252"/>
          </a:xfrm>
          <a:prstGeom prst="rect">
            <a:avLst/>
          </a:prstGeom>
          <a:noFill/>
          <a:ln>
            <a:noFill/>
          </a:ln>
        </p:spPr>
      </p:pic>
      <p:sp>
        <p:nvSpPr>
          <p:cNvPr id="57" name="Google Shape;57;p8"/>
          <p:cNvSpPr txBox="1">
            <a:spLocks noGrp="1"/>
          </p:cNvSpPr>
          <p:nvPr>
            <p:ph type="ctrTitle"/>
          </p:nvPr>
        </p:nvSpPr>
        <p:spPr>
          <a:xfrm>
            <a:off x="1453286" y="3356993"/>
            <a:ext cx="10363200" cy="864096"/>
          </a:xfrm>
          <a:prstGeom prst="rect">
            <a:avLst/>
          </a:prstGeom>
          <a:noFill/>
          <a:ln>
            <a:noFill/>
          </a:ln>
        </p:spPr>
        <p:txBody>
          <a:bodyPr spcFirstLastPara="1" wrap="square" lIns="0" tIns="0" rIns="0" bIns="0" anchor="t" anchorCtr="0"/>
          <a:lstStyle>
            <a:lvl1pPr marR="0" lvl="0" algn="r" rtl="0">
              <a:spcBef>
                <a:spcPts val="0"/>
              </a:spcBef>
              <a:spcAft>
                <a:spcPts val="0"/>
              </a:spcAft>
              <a:buSzPts val="1400"/>
              <a:buNone/>
              <a:defRPr sz="5000" b="1" i="0" u="none" strike="noStrike" cap="none">
                <a:solidFill>
                  <a:srgbClr val="003F4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58" name="Google Shape;58;p8"/>
          <p:cNvSpPr txBox="1">
            <a:spLocks noGrp="1"/>
          </p:cNvSpPr>
          <p:nvPr>
            <p:ph type="subTitle" idx="1"/>
          </p:nvPr>
        </p:nvSpPr>
        <p:spPr>
          <a:xfrm>
            <a:off x="4061019" y="4316358"/>
            <a:ext cx="7755467" cy="899583"/>
          </a:xfrm>
          <a:prstGeom prst="rect">
            <a:avLst/>
          </a:prstGeom>
          <a:noFill/>
          <a:ln>
            <a:noFill/>
          </a:ln>
        </p:spPr>
        <p:txBody>
          <a:bodyPr spcFirstLastPara="1" wrap="square" lIns="0" tIns="0" rIns="0" bIns="0" anchor="t" anchorCtr="0"/>
          <a:lstStyle>
            <a:lvl1pPr marR="0" lvl="0" algn="r" rtl="0">
              <a:spcBef>
                <a:spcPts val="560"/>
              </a:spcBef>
              <a:spcAft>
                <a:spcPts val="0"/>
              </a:spcAft>
              <a:buClr>
                <a:schemeClr val="accent1"/>
              </a:buClr>
              <a:buSzPts val="2800"/>
              <a:buFont typeface="Corbel"/>
              <a:buNone/>
              <a:defRPr sz="2800" b="0" i="1" u="none" strike="noStrike" cap="none">
                <a:solidFill>
                  <a:schemeClr val="dk1"/>
                </a:solidFill>
                <a:latin typeface="Corbel"/>
                <a:ea typeface="Corbel"/>
                <a:cs typeface="Corbel"/>
                <a:sym typeface="Corbel"/>
              </a:defRPr>
            </a:lvl1pPr>
            <a:lvl2pPr marR="0" lvl="1"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2pPr>
            <a:lvl3pPr marR="0" lvl="2"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3pPr>
            <a:lvl4pPr marR="0" lvl="3"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4pPr>
            <a:lvl5pPr marR="0" lvl="4"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5pPr>
            <a:lvl6pPr marR="0" lvl="5" algn="ctr" rtl="0">
              <a:spcBef>
                <a:spcPts val="6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9pPr>
          </a:lstStyle>
          <a:p>
            <a:endParaRPr/>
          </a:p>
        </p:txBody>
      </p:sp>
      <p:sp>
        <p:nvSpPr>
          <p:cNvPr id="59" name="Google Shape;59;p8"/>
          <p:cNvSpPr txBox="1"/>
          <p:nvPr/>
        </p:nvSpPr>
        <p:spPr>
          <a:xfrm>
            <a:off x="4496047" y="5311210"/>
            <a:ext cx="7320439" cy="46166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400">
                <a:solidFill>
                  <a:schemeClr val="accent1"/>
                </a:solidFill>
                <a:latin typeface="Corbel"/>
                <a:ea typeface="Corbel"/>
                <a:cs typeface="Corbel"/>
                <a:sym typeface="Corbel"/>
              </a:rPr>
              <a:t>ELIXIR All Hands 2018, 4-7 June 2018, Berlin, Germany</a:t>
            </a:r>
            <a:endParaRPr/>
          </a:p>
        </p:txBody>
      </p:sp>
      <p:sp>
        <p:nvSpPr>
          <p:cNvPr id="60" name="Google Shape;60;p8"/>
          <p:cNvSpPr txBox="1"/>
          <p:nvPr/>
        </p:nvSpPr>
        <p:spPr>
          <a:xfrm>
            <a:off x="5232400" y="6106564"/>
            <a:ext cx="6398684" cy="434975"/>
          </a:xfrm>
          <a:prstGeom prst="rect">
            <a:avLst/>
          </a:prstGeom>
          <a:noFill/>
          <a:ln>
            <a:noFill/>
          </a:ln>
        </p:spPr>
        <p:txBody>
          <a:bodyPr spcFirstLastPara="1" wrap="square" lIns="65300" tIns="32650" rIns="65300" bIns="32650" anchor="t" anchorCtr="0">
            <a:noAutofit/>
          </a:bodyPr>
          <a:lstStyle/>
          <a:p>
            <a:pPr marL="0" marR="0" lvl="0" indent="0" algn="r" rtl="0">
              <a:spcBef>
                <a:spcPts val="0"/>
              </a:spcBef>
              <a:spcAft>
                <a:spcPts val="0"/>
              </a:spcAft>
              <a:buNone/>
            </a:pPr>
            <a:r>
              <a:rPr lang="en-US" sz="2400" i="1">
                <a:solidFill>
                  <a:srgbClr val="003F41"/>
                </a:solidFill>
                <a:latin typeface="Corbel"/>
                <a:ea typeface="Corbel"/>
                <a:cs typeface="Corbel"/>
                <a:sym typeface="Corbel"/>
              </a:rPr>
              <a:t>www.elixir-europe.org</a:t>
            </a:r>
            <a:endParaRPr sz="2400" i="1">
              <a:solidFill>
                <a:srgbClr val="003F41"/>
              </a:solidFill>
              <a:latin typeface="Corbel"/>
              <a:ea typeface="Corbel"/>
              <a:cs typeface="Corbel"/>
              <a:sym typeface="Corbe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EXCELERATE slide content">
  <p:cSld name="1_EXCELERATE slide content">
    <p:spTree>
      <p:nvGrpSpPr>
        <p:cNvPr id="1" name="Shape 28"/>
        <p:cNvGrpSpPr/>
        <p:nvPr/>
      </p:nvGrpSpPr>
      <p:grpSpPr>
        <a:xfrm>
          <a:off x="0" y="0"/>
          <a:ext cx="0" cy="0"/>
          <a:chOff x="0" y="0"/>
          <a:chExt cx="0" cy="0"/>
        </a:xfrm>
      </p:grpSpPr>
      <p:pic>
        <p:nvPicPr>
          <p:cNvPr id="29" name="Google Shape;29;p4" descr="Excelerate_whitebackground.png"/>
          <p:cNvPicPr preferRelativeResize="0"/>
          <p:nvPr/>
        </p:nvPicPr>
        <p:blipFill rotWithShape="1">
          <a:blip r:embed="rId2">
            <a:alphaModFix/>
          </a:blip>
          <a:srcRect/>
          <a:stretch/>
        </p:blipFill>
        <p:spPr>
          <a:xfrm>
            <a:off x="7823201" y="5798634"/>
            <a:ext cx="2129367" cy="779966"/>
          </a:xfrm>
          <a:prstGeom prst="rect">
            <a:avLst/>
          </a:prstGeom>
          <a:noFill/>
          <a:ln>
            <a:noFill/>
          </a:ln>
        </p:spPr>
      </p:pic>
      <p:pic>
        <p:nvPicPr>
          <p:cNvPr id="30" name="Google Shape;30;p4"/>
          <p:cNvPicPr preferRelativeResize="0"/>
          <p:nvPr/>
        </p:nvPicPr>
        <p:blipFill rotWithShape="1">
          <a:blip r:embed="rId3">
            <a:alphaModFix/>
          </a:blip>
          <a:srcRect/>
          <a:stretch/>
        </p:blipFill>
        <p:spPr>
          <a:xfrm>
            <a:off x="10320868" y="5786024"/>
            <a:ext cx="1335617" cy="844964"/>
          </a:xfrm>
          <a:prstGeom prst="rect">
            <a:avLst/>
          </a:prstGeom>
          <a:noFill/>
          <a:ln>
            <a:noFill/>
          </a:ln>
        </p:spPr>
      </p:pic>
      <p:sp>
        <p:nvSpPr>
          <p:cNvPr id="31" name="Google Shape;31;p4"/>
          <p:cNvSpPr txBox="1">
            <a:spLocks noGrp="1"/>
          </p:cNvSpPr>
          <p:nvPr>
            <p:ph type="title"/>
          </p:nvPr>
        </p:nvSpPr>
        <p:spPr>
          <a:xfrm>
            <a:off x="719667" y="333375"/>
            <a:ext cx="10871200" cy="503238"/>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32" name="Google Shape;32;p4"/>
          <p:cNvSpPr txBox="1">
            <a:spLocks noGrp="1"/>
          </p:cNvSpPr>
          <p:nvPr>
            <p:ph type="ftr" idx="11"/>
          </p:nvPr>
        </p:nvSpPr>
        <p:spPr>
          <a:xfrm>
            <a:off x="719667" y="6200777"/>
            <a:ext cx="5296122"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800">
                <a:solidFill>
                  <a:schemeClr val="accen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996922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8F92F8-9E4D-9049-B952-89E42F0FD4E9}" type="datetimeFigureOut">
              <a:rPr lang="en-US" smtClean="0"/>
              <a:t>10/15/19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680F77-4E5E-C046-976D-AC3E22E52641}" type="slidenum">
              <a:rPr lang="en-US" smtClean="0"/>
              <a:t>‹#›</a:t>
            </a:fld>
            <a:endParaRPr lang="en-US"/>
          </a:p>
        </p:txBody>
      </p:sp>
    </p:spTree>
    <p:extLst>
      <p:ext uri="{BB962C8B-B14F-4D97-AF65-F5344CB8AC3E}">
        <p14:creationId xmlns:p14="http://schemas.microsoft.com/office/powerpoint/2010/main" val="3716215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719667" y="333375"/>
            <a:ext cx="10871200" cy="503238"/>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711200" y="1525589"/>
            <a:ext cx="10871200" cy="4351337"/>
          </a:xfrm>
          <a:prstGeom prst="rect">
            <a:avLst/>
          </a:prstGeom>
          <a:noFill/>
          <a:ln>
            <a:noFill/>
          </a:ln>
        </p:spPr>
        <p:txBody>
          <a:bodyPr spcFirstLastPara="1" wrap="square" lIns="0" tIns="0" rIns="0" bIns="0" anchor="t" anchorCtr="0"/>
          <a:lstStyle>
            <a:lvl1pPr marL="457200" marR="0" lvl="0" indent="-381000" algn="l" rtl="0">
              <a:spcBef>
                <a:spcPts val="480"/>
              </a:spcBef>
              <a:spcAft>
                <a:spcPts val="0"/>
              </a:spcAft>
              <a:buClr>
                <a:schemeClr val="accent1"/>
              </a:buClr>
              <a:buSzPts val="2400"/>
              <a:buFont typeface="Corbel"/>
              <a:buChar char="•"/>
              <a:defRPr sz="2400" b="0" i="0" u="none" strike="noStrike" cap="none">
                <a:solidFill>
                  <a:schemeClr val="dk1"/>
                </a:solidFill>
                <a:latin typeface="Corbel"/>
                <a:ea typeface="Corbel"/>
                <a:cs typeface="Corbel"/>
                <a:sym typeface="Corbel"/>
              </a:defRPr>
            </a:lvl1pPr>
            <a:lvl2pPr marL="914400" marR="0" lvl="1"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2pPr>
            <a:lvl3pPr marL="1371600" marR="0" lvl="2"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3pPr>
            <a:lvl4pPr marL="1828800" marR="0" lvl="3"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4pPr>
            <a:lvl5pPr marL="2286000" marR="0" lvl="4"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5pPr>
            <a:lvl6pPr marL="2743200" marR="0" lvl="5" indent="-355600" algn="l" rtl="0">
              <a:spcBef>
                <a:spcPts val="6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719667" y="6200777"/>
            <a:ext cx="5296122"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800" b="0" i="0" u="none" strike="noStrike" cap="none">
                <a:solidFill>
                  <a:schemeClr val="accen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2LbuoxAy56o&amp;t=2s" TargetMode="External"/><Relationship Id="rId2" Type="http://schemas.openxmlformats.org/officeDocument/2006/relationships/hyperlink" Target="https://www.youtube.com/watch?v=Z9orbxoRofI"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hyperlink" Target="https://www.mentimeter.com/"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bit.ly/2Xgr3cI" TargetMode="External"/><Relationship Id="rId2" Type="http://schemas.openxmlformats.org/officeDocument/2006/relationships/hyperlink" Target="http://bit.ly/2IlI9iI"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hyperlink" Target="https://www.surveymonkey.co.uk/r/XLMJZSC" TargetMode="External"/><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hyperlink" Target="http://bit.ly/2Xgr3cI"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9"/>
          <p:cNvSpPr txBox="1">
            <a:spLocks noGrp="1"/>
          </p:cNvSpPr>
          <p:nvPr>
            <p:ph type="ctrTitle"/>
          </p:nvPr>
        </p:nvSpPr>
        <p:spPr>
          <a:xfrm>
            <a:off x="1453286" y="3356993"/>
            <a:ext cx="10363200" cy="156829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en-US"/>
              <a:t>Assessment and feedback in training and teaching</a:t>
            </a:r>
            <a:endParaRPr sz="5000" b="1" i="0" u="none" strike="noStrike" cap="none">
              <a:solidFill>
                <a:srgbClr val="003F41"/>
              </a:solidFill>
              <a:latin typeface="Corbel"/>
              <a:ea typeface="Corbel"/>
              <a:cs typeface="Corbel"/>
              <a:sym typeface="Corbe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solidFill>
                  <a:schemeClr val="accent3"/>
                </a:solidFill>
              </a:rPr>
              <a:t>Assessment timeline - when and why to assess</a:t>
            </a:r>
            <a:endParaRPr>
              <a:solidFill>
                <a:schemeClr val="accent3"/>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89" name="Google Shape;89;p13"/>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457200" lvl="0" indent="-381000" algn="l" rtl="0">
              <a:spcBef>
                <a:spcPts val="480"/>
              </a:spcBef>
              <a:spcAft>
                <a:spcPts val="0"/>
              </a:spcAft>
              <a:buSzPts val="2400"/>
              <a:buAutoNum type="arabicPeriod"/>
            </a:pPr>
            <a:r>
              <a:rPr lang="en-US" b="1">
                <a:solidFill>
                  <a:schemeClr val="dk2"/>
                </a:solidFill>
              </a:rPr>
              <a:t>Pre-course assessment</a:t>
            </a:r>
            <a:r>
              <a:rPr lang="en-US"/>
              <a:t> (before the course) - verify the target audience of the course</a:t>
            </a:r>
            <a:endParaRPr/>
          </a:p>
          <a:p>
            <a:pPr marL="457200" lvl="0" indent="-381000" algn="l" rtl="0">
              <a:spcBef>
                <a:spcPts val="0"/>
              </a:spcBef>
              <a:spcAft>
                <a:spcPts val="0"/>
              </a:spcAft>
              <a:buSzPts val="2400"/>
              <a:buAutoNum type="arabicPeriod"/>
            </a:pPr>
            <a:r>
              <a:rPr lang="en-US" b="1">
                <a:solidFill>
                  <a:schemeClr val="dk2"/>
                </a:solidFill>
              </a:rPr>
              <a:t>Preventive assessment</a:t>
            </a:r>
            <a:r>
              <a:rPr lang="en-US"/>
              <a:t> (beginning of the course) - final adjustments of the course to the reality of the participants</a:t>
            </a:r>
            <a:endParaRPr/>
          </a:p>
          <a:p>
            <a:pPr marL="457200" lvl="0" indent="-381000" algn="l" rtl="0">
              <a:spcBef>
                <a:spcPts val="0"/>
              </a:spcBef>
              <a:spcAft>
                <a:spcPts val="0"/>
              </a:spcAft>
              <a:buSzPts val="2400"/>
              <a:buAutoNum type="arabicPeriod"/>
            </a:pPr>
            <a:r>
              <a:rPr lang="en-US" b="1">
                <a:solidFill>
                  <a:schemeClr val="dk2"/>
                </a:solidFill>
              </a:rPr>
              <a:t>Formative assessment</a:t>
            </a:r>
            <a:r>
              <a:rPr lang="en-US"/>
              <a:t> (during the course) - pilot in real time if learning is taking place</a:t>
            </a:r>
            <a:endParaRPr/>
          </a:p>
          <a:p>
            <a:pPr marL="457200" lvl="0" indent="-381000" algn="l" rtl="0">
              <a:spcBef>
                <a:spcPts val="0"/>
              </a:spcBef>
              <a:spcAft>
                <a:spcPts val="0"/>
              </a:spcAft>
              <a:buSzPts val="2400"/>
              <a:buAutoNum type="arabicPeriod"/>
            </a:pPr>
            <a:r>
              <a:rPr lang="en-US" b="1">
                <a:solidFill>
                  <a:schemeClr val="dk2"/>
                </a:solidFill>
              </a:rPr>
              <a:t>Summative assessment</a:t>
            </a:r>
            <a:r>
              <a:rPr lang="en-US"/>
              <a:t> (right after the course) - measure and evaluate the knowledge and skills acquired</a:t>
            </a:r>
            <a:endParaRPr/>
          </a:p>
          <a:p>
            <a:pPr marL="457200" lvl="0" indent="-381000" algn="l" rtl="0">
              <a:spcBef>
                <a:spcPts val="0"/>
              </a:spcBef>
              <a:spcAft>
                <a:spcPts val="0"/>
              </a:spcAft>
              <a:buSzPts val="2400"/>
              <a:buAutoNum type="arabicPeriod"/>
            </a:pPr>
            <a:r>
              <a:rPr lang="en-US" b="1">
                <a:solidFill>
                  <a:schemeClr val="dk2"/>
                </a:solidFill>
              </a:rPr>
              <a:t>Strategic evaluation</a:t>
            </a:r>
            <a:r>
              <a:rPr lang="en-US"/>
              <a:t> (after the course, long time after the course) - measure the adequacy, quality and impact of the course</a:t>
            </a:r>
            <a:endParaRPr/>
          </a:p>
          <a:p>
            <a:pPr marL="457200" lvl="0" indent="0" algn="l" rtl="0">
              <a:spcBef>
                <a:spcPts val="600"/>
              </a:spcBef>
              <a:spcAft>
                <a:spcPts val="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solidFill>
                  <a:schemeClr val="accent3"/>
                </a:solidFill>
              </a:rPr>
              <a:t>Pre-course assessment - Diagnostic questionnaires</a:t>
            </a:r>
            <a:endParaRPr>
              <a:solidFill>
                <a:schemeClr val="accent3"/>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96" name="Google Shape;96;p14"/>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b="1">
                <a:solidFill>
                  <a:schemeClr val="dk2"/>
                </a:solidFill>
              </a:rPr>
              <a:t>Anonymous questionnaires</a:t>
            </a:r>
            <a:r>
              <a:rPr lang="en-US" sz="3000"/>
              <a:t> allow to have an idea of the level of knowledge of the whole group of learners.</a:t>
            </a:r>
            <a:endParaRPr sz="3000"/>
          </a:p>
          <a:p>
            <a:pPr marL="0" lvl="0" indent="0" algn="l" rtl="0">
              <a:spcBef>
                <a:spcPts val="600"/>
              </a:spcBef>
              <a:spcAft>
                <a:spcPts val="0"/>
              </a:spcAft>
              <a:buNone/>
            </a:pPr>
            <a:endParaRPr sz="3000"/>
          </a:p>
          <a:p>
            <a:pPr marL="0" lvl="0" indent="0" algn="l" rtl="0">
              <a:spcBef>
                <a:spcPts val="600"/>
              </a:spcBef>
              <a:spcAft>
                <a:spcPts val="600"/>
              </a:spcAft>
              <a:buNone/>
            </a:pPr>
            <a:r>
              <a:rPr lang="en-US" sz="3000" b="1">
                <a:solidFill>
                  <a:schemeClr val="dk2"/>
                </a:solidFill>
              </a:rPr>
              <a:t>Non-anonymous</a:t>
            </a:r>
            <a:r>
              <a:rPr lang="en-US" sz="3000"/>
              <a:t> and personal questionnaires allow to find out if the learner has a necessary pre-required knowledge, and in the negative case indicate an appropriate teaching choice to palliate this lack.</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Challenge (2 min)</a:t>
            </a:r>
            <a:endParaRPr>
              <a:solidFill>
                <a:schemeClr val="accent3"/>
              </a:solidFill>
            </a:endParaRPr>
          </a:p>
        </p:txBody>
      </p:sp>
      <p:sp>
        <p:nvSpPr>
          <p:cNvPr id="103" name="Google Shape;103;p15"/>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457200" lvl="0" indent="-419100" algn="l" rtl="0">
              <a:spcBef>
                <a:spcPts val="480"/>
              </a:spcBef>
              <a:spcAft>
                <a:spcPts val="0"/>
              </a:spcAft>
              <a:buSzPts val="3000"/>
              <a:buChar char="•"/>
            </a:pPr>
            <a:r>
              <a:rPr lang="en-US" sz="3000"/>
              <a:t>Think about the questionnaire you filled when you registered to this course.</a:t>
            </a:r>
            <a:endParaRPr sz="3000"/>
          </a:p>
          <a:p>
            <a:pPr marL="457200" lvl="0" indent="-419100" algn="l" rtl="0">
              <a:spcBef>
                <a:spcPts val="0"/>
              </a:spcBef>
              <a:spcAft>
                <a:spcPts val="0"/>
              </a:spcAft>
              <a:buSzPts val="3000"/>
              <a:buChar char="•"/>
            </a:pPr>
            <a:r>
              <a:rPr lang="en-US" sz="3000"/>
              <a:t>What is the role of this questionnaire?</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E54C2-8EB2-1443-B23C-567ED7896991}"/>
              </a:ext>
            </a:extLst>
          </p:cNvPr>
          <p:cNvSpPr>
            <a:spLocks noGrp="1"/>
          </p:cNvSpPr>
          <p:nvPr>
            <p:ph type="title"/>
          </p:nvPr>
        </p:nvSpPr>
        <p:spPr>
          <a:xfrm>
            <a:off x="1048062" y="1039683"/>
            <a:ext cx="10515600" cy="1325563"/>
          </a:xfrm>
        </p:spPr>
        <p:txBody>
          <a:bodyPr/>
          <a:lstStyle/>
          <a:p>
            <a:r>
              <a:rPr lang="it-IT"/>
              <a:t>Who would feel comfortable with giving a definition of «formative assessment»?</a:t>
            </a:r>
          </a:p>
        </p:txBody>
      </p:sp>
      <p:pic>
        <p:nvPicPr>
          <p:cNvPr id="7" name="Picture 6">
            <a:extLst>
              <a:ext uri="{FF2B5EF4-FFF2-40B4-BE49-F238E27FC236}">
                <a16:creationId xmlns:a16="http://schemas.microsoft.com/office/drawing/2014/main" id="{B60D1D20-F686-BF4B-B9B2-05B8E5009766}"/>
              </a:ext>
            </a:extLst>
          </p:cNvPr>
          <p:cNvPicPr>
            <a:picLocks noChangeAspect="1"/>
          </p:cNvPicPr>
          <p:nvPr/>
        </p:nvPicPr>
        <p:blipFill>
          <a:blip r:embed="rId3"/>
          <a:stretch>
            <a:fillRect/>
          </a:stretch>
        </p:blipFill>
        <p:spPr>
          <a:xfrm>
            <a:off x="6625648" y="2835289"/>
            <a:ext cx="3402767" cy="3298296"/>
          </a:xfrm>
          <a:prstGeom prst="rect">
            <a:avLst/>
          </a:prstGeom>
        </p:spPr>
      </p:pic>
      <p:pic>
        <p:nvPicPr>
          <p:cNvPr id="8" name="Picture 7">
            <a:extLst>
              <a:ext uri="{FF2B5EF4-FFF2-40B4-BE49-F238E27FC236}">
                <a16:creationId xmlns:a16="http://schemas.microsoft.com/office/drawing/2014/main" id="{DC7221B6-36B1-B84A-85B3-6CAFD14ECCB1}"/>
              </a:ext>
            </a:extLst>
          </p:cNvPr>
          <p:cNvPicPr>
            <a:picLocks noChangeAspect="1"/>
          </p:cNvPicPr>
          <p:nvPr/>
        </p:nvPicPr>
        <p:blipFill>
          <a:blip r:embed="rId4"/>
          <a:stretch>
            <a:fillRect/>
          </a:stretch>
        </p:blipFill>
        <p:spPr>
          <a:xfrm>
            <a:off x="2189809" y="2880088"/>
            <a:ext cx="3506449" cy="3398795"/>
          </a:xfrm>
          <a:prstGeom prst="rect">
            <a:avLst/>
          </a:prstGeom>
        </p:spPr>
      </p:pic>
    </p:spTree>
    <p:extLst>
      <p:ext uri="{BB962C8B-B14F-4D97-AF65-F5344CB8AC3E}">
        <p14:creationId xmlns:p14="http://schemas.microsoft.com/office/powerpoint/2010/main" val="1714377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AF33D-CF01-6D4F-94AA-0573D27A0E0D}"/>
              </a:ext>
            </a:extLst>
          </p:cNvPr>
          <p:cNvSpPr>
            <a:spLocks noGrp="1"/>
          </p:cNvSpPr>
          <p:nvPr>
            <p:ph type="title"/>
          </p:nvPr>
        </p:nvSpPr>
        <p:spPr/>
        <p:txBody>
          <a:bodyPr/>
          <a:lstStyle/>
          <a:p>
            <a:r>
              <a:rPr lang="en-US">
                <a:solidFill>
                  <a:schemeClr val="accent3"/>
                </a:solidFill>
              </a:rPr>
              <a:t>Challenge (5 min)</a:t>
            </a:r>
            <a:endParaRPr lang="it-IT"/>
          </a:p>
        </p:txBody>
      </p:sp>
      <p:sp>
        <p:nvSpPr>
          <p:cNvPr id="3" name="Text Placeholder 2">
            <a:extLst>
              <a:ext uri="{FF2B5EF4-FFF2-40B4-BE49-F238E27FC236}">
                <a16:creationId xmlns:a16="http://schemas.microsoft.com/office/drawing/2014/main" id="{8CAF3A04-96B1-EE4F-9690-A79710EC6344}"/>
              </a:ext>
            </a:extLst>
          </p:cNvPr>
          <p:cNvSpPr>
            <a:spLocks noGrp="1"/>
          </p:cNvSpPr>
          <p:nvPr>
            <p:ph type="body" idx="1"/>
          </p:nvPr>
        </p:nvSpPr>
        <p:spPr/>
        <p:txBody>
          <a:bodyPr/>
          <a:lstStyle/>
          <a:p>
            <a:r>
              <a:rPr lang="it-IT" sz="4800">
                <a:latin typeface="Monaco" pitchFamily="2" charset="77"/>
                <a:ea typeface="Baskerville" panose="02020502070401020303" pitchFamily="18" charset="0"/>
                <a:cs typeface="Times New Roman" panose="02020603050405020304" pitchFamily="18" charset="0"/>
              </a:rPr>
              <a:t>http://bit.ly/2VZA8Fr</a:t>
            </a:r>
          </a:p>
        </p:txBody>
      </p:sp>
    </p:spTree>
    <p:extLst>
      <p:ext uri="{BB962C8B-B14F-4D97-AF65-F5344CB8AC3E}">
        <p14:creationId xmlns:p14="http://schemas.microsoft.com/office/powerpoint/2010/main" val="1038710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711200" y="496660"/>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solidFill>
                  <a:schemeClr val="accent3"/>
                </a:solidFill>
              </a:rPr>
              <a:t>Formative assessment</a:t>
            </a:r>
            <a:endParaRPr>
              <a:solidFill>
                <a:schemeClr val="accent3"/>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44" name="Google Shape;144;p21"/>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indent="-457200">
              <a:buClr>
                <a:schemeClr val="dk1"/>
              </a:buClr>
              <a:buSzPts val="1100"/>
            </a:pPr>
            <a:r>
              <a:rPr lang="en-US" sz="3000"/>
              <a:t>takes place </a:t>
            </a:r>
            <a:r>
              <a:rPr lang="en-US" sz="3000" b="1">
                <a:solidFill>
                  <a:schemeClr val="dk2"/>
                </a:solidFill>
              </a:rPr>
              <a:t>during</a:t>
            </a:r>
            <a:r>
              <a:rPr lang="en-US" sz="3000"/>
              <a:t> teaching and learning. Its purpose is to help both instructors and learners to become aware of what the focus should be.</a:t>
            </a:r>
            <a:endParaRPr sz="3000"/>
          </a:p>
          <a:p>
            <a:pPr indent="-457200">
              <a:spcBef>
                <a:spcPts val="600"/>
              </a:spcBef>
              <a:buClr>
                <a:schemeClr val="dk1"/>
              </a:buClr>
              <a:buSzPts val="1100"/>
            </a:pPr>
            <a:endParaRPr sz="3000"/>
          </a:p>
          <a:p>
            <a:pPr indent="-457200">
              <a:spcBef>
                <a:spcPts val="600"/>
              </a:spcBef>
              <a:buClr>
                <a:schemeClr val="dk1"/>
              </a:buClr>
              <a:buSzPts val="1100"/>
            </a:pPr>
            <a:r>
              <a:rPr lang="en-US" sz="3000"/>
              <a:t>its purpose is to </a:t>
            </a:r>
            <a:r>
              <a:rPr lang="en-US" sz="3000" b="1">
                <a:solidFill>
                  <a:schemeClr val="dk2"/>
                </a:solidFill>
              </a:rPr>
              <a:t>improve the quality of student learning</a:t>
            </a:r>
            <a:r>
              <a:rPr lang="en-US" sz="3000"/>
              <a:t>, </a:t>
            </a:r>
            <a:r>
              <a:rPr lang="en-US" sz="3000" u="sng"/>
              <a:t>not</a:t>
            </a:r>
            <a:r>
              <a:rPr lang="en-US" sz="3000"/>
              <a:t> to provide evidence for evaluating or grading students.</a:t>
            </a:r>
            <a:endParaRPr sz="3000"/>
          </a:p>
          <a:p>
            <a:pPr marL="0" lvl="0" indent="0" algn="l" rtl="0">
              <a:spcBef>
                <a:spcPts val="600"/>
              </a:spcBef>
              <a:spcAft>
                <a:spcPts val="600"/>
              </a:spcAft>
              <a:buNone/>
            </a:pPr>
            <a:endParaRPr sz="3000"/>
          </a:p>
        </p:txBody>
      </p:sp>
    </p:spTree>
    <p:extLst>
      <p:ext uri="{BB962C8B-B14F-4D97-AF65-F5344CB8AC3E}">
        <p14:creationId xmlns:p14="http://schemas.microsoft.com/office/powerpoint/2010/main" val="2765723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F90451-725D-E848-90EA-B2E87E72595A}"/>
              </a:ext>
            </a:extLst>
          </p:cNvPr>
          <p:cNvPicPr>
            <a:picLocks noChangeAspect="1"/>
          </p:cNvPicPr>
          <p:nvPr/>
        </p:nvPicPr>
        <p:blipFill>
          <a:blip r:embed="rId3"/>
          <a:stretch>
            <a:fillRect/>
          </a:stretch>
        </p:blipFill>
        <p:spPr>
          <a:xfrm>
            <a:off x="1685923" y="100013"/>
            <a:ext cx="8890607" cy="6667955"/>
          </a:xfrm>
          <a:prstGeom prst="rect">
            <a:avLst/>
          </a:prstGeom>
        </p:spPr>
      </p:pic>
      <p:sp>
        <p:nvSpPr>
          <p:cNvPr id="3" name="TextBox 2">
            <a:extLst>
              <a:ext uri="{FF2B5EF4-FFF2-40B4-BE49-F238E27FC236}">
                <a16:creationId xmlns:a16="http://schemas.microsoft.com/office/drawing/2014/main" id="{8D4AABE8-E4B3-7448-B396-C4093B68248F}"/>
              </a:ext>
            </a:extLst>
          </p:cNvPr>
          <p:cNvSpPr txBox="1"/>
          <p:nvPr/>
        </p:nvSpPr>
        <p:spPr>
          <a:xfrm>
            <a:off x="10055217" y="6311898"/>
            <a:ext cx="625492" cy="369332"/>
          </a:xfrm>
          <a:prstGeom prst="rect">
            <a:avLst/>
          </a:prstGeom>
          <a:noFill/>
        </p:spPr>
        <p:txBody>
          <a:bodyPr wrap="none" rtlCol="0">
            <a:spAutoFit/>
          </a:bodyPr>
          <a:lstStyle/>
          <a:p>
            <a:r>
              <a:rPr lang="en-US"/>
              <a:t>5/22</a:t>
            </a:r>
            <a:endParaRPr lang="it-IT"/>
          </a:p>
        </p:txBody>
      </p:sp>
    </p:spTree>
    <p:extLst>
      <p:ext uri="{BB962C8B-B14F-4D97-AF65-F5344CB8AC3E}">
        <p14:creationId xmlns:p14="http://schemas.microsoft.com/office/powerpoint/2010/main" val="2034866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solidFill>
                  <a:schemeClr val="accent3"/>
                </a:solidFill>
              </a:rPr>
              <a:t>Formative assessment </a:t>
            </a:r>
            <a:endParaRPr>
              <a:solidFill>
                <a:schemeClr val="accent3"/>
              </a:solidFill>
            </a:endParaRPr>
          </a:p>
          <a:p>
            <a:pPr marL="0" lvl="0" indent="0" algn="l" rtl="0">
              <a:spcBef>
                <a:spcPts val="0"/>
              </a:spcBef>
              <a:spcAft>
                <a:spcPts val="0"/>
              </a:spcAft>
              <a:buNone/>
            </a:pPr>
            <a:endParaRPr/>
          </a:p>
        </p:txBody>
      </p:sp>
      <p:sp>
        <p:nvSpPr>
          <p:cNvPr id="165" name="Google Shape;165;p24"/>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a:t>can be used to collect information about learners':</a:t>
            </a:r>
            <a:endParaRPr sz="3000"/>
          </a:p>
          <a:p>
            <a:pPr marL="0" lvl="0" indent="0" algn="l" rtl="0">
              <a:spcBef>
                <a:spcPts val="600"/>
              </a:spcBef>
              <a:spcAft>
                <a:spcPts val="0"/>
              </a:spcAft>
              <a:buNone/>
            </a:pPr>
            <a:endParaRPr sz="3000"/>
          </a:p>
          <a:p>
            <a:pPr marL="457200" lvl="0" indent="-419100" algn="l" rtl="0">
              <a:spcBef>
                <a:spcPts val="600"/>
              </a:spcBef>
              <a:spcAft>
                <a:spcPts val="0"/>
              </a:spcAft>
              <a:buSzPts val="3000"/>
              <a:buChar char="•"/>
            </a:pPr>
            <a:r>
              <a:rPr lang="en-US" sz="3000"/>
              <a:t>prior knowledge</a:t>
            </a:r>
            <a:endParaRPr sz="3000"/>
          </a:p>
          <a:p>
            <a:pPr marL="457200" lvl="0" indent="0" algn="l" rtl="0">
              <a:spcBef>
                <a:spcPts val="600"/>
              </a:spcBef>
              <a:spcAft>
                <a:spcPts val="0"/>
              </a:spcAft>
              <a:buNone/>
            </a:pPr>
            <a:r>
              <a:rPr lang="en-US" sz="3000"/>
              <a:t>&gt; which knowledge gaps need to be filled before moving on</a:t>
            </a:r>
            <a:endParaRPr sz="3000"/>
          </a:p>
          <a:p>
            <a:pPr marL="0" lvl="0" indent="0" algn="l" rtl="0">
              <a:spcBef>
                <a:spcPts val="600"/>
              </a:spcBef>
              <a:spcAft>
                <a:spcPts val="600"/>
              </a:spcAft>
              <a:buNone/>
            </a:pPr>
            <a:endParaRPr sz="3000"/>
          </a:p>
        </p:txBody>
      </p:sp>
    </p:spTree>
    <p:extLst>
      <p:ext uri="{BB962C8B-B14F-4D97-AF65-F5344CB8AC3E}">
        <p14:creationId xmlns:p14="http://schemas.microsoft.com/office/powerpoint/2010/main" val="3070864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Formative assessment </a:t>
            </a:r>
            <a:endParaRPr>
              <a:solidFill>
                <a:schemeClr val="accent3"/>
              </a:solidFill>
            </a:endParaRPr>
          </a:p>
          <a:p>
            <a:pPr marL="0" lvl="0" indent="0" algn="l" rtl="0">
              <a:spcBef>
                <a:spcPts val="0"/>
              </a:spcBef>
              <a:spcAft>
                <a:spcPts val="0"/>
              </a:spcAft>
              <a:buNone/>
            </a:pPr>
            <a:endParaRPr/>
          </a:p>
        </p:txBody>
      </p:sp>
      <p:sp>
        <p:nvSpPr>
          <p:cNvPr id="172" name="Google Shape;172;p25"/>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a:t>can be used to collect information about learners':</a:t>
            </a:r>
            <a:endParaRPr sz="3000"/>
          </a:p>
          <a:p>
            <a:pPr marL="0" lvl="0" indent="0" algn="l" rtl="0">
              <a:spcBef>
                <a:spcPts val="600"/>
              </a:spcBef>
              <a:spcAft>
                <a:spcPts val="0"/>
              </a:spcAft>
              <a:buNone/>
            </a:pPr>
            <a:endParaRPr sz="3000"/>
          </a:p>
          <a:p>
            <a:pPr marL="457200" lvl="0" indent="-419100" algn="l" rtl="0">
              <a:spcBef>
                <a:spcPts val="600"/>
              </a:spcBef>
              <a:spcAft>
                <a:spcPts val="0"/>
              </a:spcAft>
              <a:buSzPts val="3000"/>
              <a:buChar char="•"/>
            </a:pPr>
            <a:r>
              <a:rPr lang="en-US" sz="3000"/>
              <a:t>mental models</a:t>
            </a:r>
            <a:endParaRPr sz="3000"/>
          </a:p>
          <a:p>
            <a:pPr marL="457200" lvl="0" indent="0" algn="l" rtl="0">
              <a:spcBef>
                <a:spcPts val="600"/>
              </a:spcBef>
              <a:spcAft>
                <a:spcPts val="0"/>
              </a:spcAft>
              <a:buNone/>
            </a:pPr>
            <a:r>
              <a:rPr lang="en-US" sz="3000"/>
              <a:t>&gt; whether their mental models are correct</a:t>
            </a:r>
            <a:endParaRPr sz="3000"/>
          </a:p>
          <a:p>
            <a:pPr marL="457200" lvl="0" indent="0" algn="l" rtl="0">
              <a:spcBef>
                <a:spcPts val="600"/>
              </a:spcBef>
              <a:spcAft>
                <a:spcPts val="0"/>
              </a:spcAft>
              <a:buNone/>
            </a:pPr>
            <a:endParaRPr sz="3000"/>
          </a:p>
          <a:p>
            <a:pPr marL="0" lvl="0" indent="0" algn="l" rtl="0">
              <a:spcBef>
                <a:spcPts val="600"/>
              </a:spcBef>
              <a:spcAft>
                <a:spcPts val="600"/>
              </a:spcAft>
              <a:buNone/>
            </a:pPr>
            <a:endParaRPr sz="3000"/>
          </a:p>
        </p:txBody>
      </p:sp>
    </p:spTree>
    <p:extLst>
      <p:ext uri="{BB962C8B-B14F-4D97-AF65-F5344CB8AC3E}">
        <p14:creationId xmlns:p14="http://schemas.microsoft.com/office/powerpoint/2010/main" val="1100221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Formative assessment </a:t>
            </a:r>
            <a:endParaRPr>
              <a:solidFill>
                <a:schemeClr val="accent3"/>
              </a:solidFill>
            </a:endParaRPr>
          </a:p>
          <a:p>
            <a:pPr marL="0" lvl="0" indent="0" algn="l" rtl="0">
              <a:spcBef>
                <a:spcPts val="0"/>
              </a:spcBef>
              <a:spcAft>
                <a:spcPts val="0"/>
              </a:spcAft>
              <a:buNone/>
            </a:pPr>
            <a:endParaRPr/>
          </a:p>
        </p:txBody>
      </p:sp>
      <p:sp>
        <p:nvSpPr>
          <p:cNvPr id="179" name="Google Shape;179;p26"/>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a:t>can be used to collect information about learners':</a:t>
            </a:r>
            <a:endParaRPr sz="3000"/>
          </a:p>
          <a:p>
            <a:pPr marL="0" lvl="0" indent="0" algn="l" rtl="0">
              <a:spcBef>
                <a:spcPts val="600"/>
              </a:spcBef>
              <a:spcAft>
                <a:spcPts val="0"/>
              </a:spcAft>
              <a:buNone/>
            </a:pPr>
            <a:endParaRPr sz="3000"/>
          </a:p>
          <a:p>
            <a:pPr marL="457200" lvl="0" indent="-419100" algn="l" rtl="0">
              <a:spcBef>
                <a:spcPts val="600"/>
              </a:spcBef>
              <a:spcAft>
                <a:spcPts val="0"/>
              </a:spcAft>
              <a:buSzPts val="3000"/>
              <a:buChar char="•"/>
            </a:pPr>
            <a:r>
              <a:rPr lang="en-US" sz="3000"/>
              <a:t>goals and objectives</a:t>
            </a:r>
            <a:endParaRPr sz="3000"/>
          </a:p>
          <a:p>
            <a:pPr marL="457200" lvl="0" indent="0" algn="l" rtl="0">
              <a:spcBef>
                <a:spcPts val="600"/>
              </a:spcBef>
              <a:spcAft>
                <a:spcPts val="0"/>
              </a:spcAft>
              <a:buNone/>
            </a:pPr>
            <a:r>
              <a:rPr lang="en-US" sz="3000"/>
              <a:t>&gt; if learners goals and objectives are aligned to the course's goals and outcomes</a:t>
            </a:r>
            <a:endParaRPr sz="3000"/>
          </a:p>
          <a:p>
            <a:pPr marL="457200" lvl="0" indent="0" algn="l" rtl="0">
              <a:spcBef>
                <a:spcPts val="600"/>
              </a:spcBef>
              <a:spcAft>
                <a:spcPts val="0"/>
              </a:spcAft>
              <a:buNone/>
            </a:pPr>
            <a:endParaRPr sz="3000"/>
          </a:p>
          <a:p>
            <a:pPr marL="0" lvl="0" indent="0" algn="l" rtl="0">
              <a:spcBef>
                <a:spcPts val="600"/>
              </a:spcBef>
              <a:spcAft>
                <a:spcPts val="600"/>
              </a:spcAft>
              <a:buNone/>
            </a:pPr>
            <a:endParaRPr sz="3000"/>
          </a:p>
        </p:txBody>
      </p:sp>
    </p:spTree>
    <p:extLst>
      <p:ext uri="{BB962C8B-B14F-4D97-AF65-F5344CB8AC3E}">
        <p14:creationId xmlns:p14="http://schemas.microsoft.com/office/powerpoint/2010/main" val="46258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719667" y="333375"/>
            <a:ext cx="10871200" cy="50323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solidFill>
                  <a:schemeClr val="accent3"/>
                </a:solidFill>
              </a:rPr>
              <a:t>Teaching objective</a:t>
            </a:r>
            <a:endParaRPr sz="3200" b="0" i="0" u="none" strike="noStrike" cap="none">
              <a:solidFill>
                <a:schemeClr val="accent3"/>
              </a:solidFill>
              <a:latin typeface="Corbel"/>
              <a:ea typeface="Corbel"/>
              <a:cs typeface="Corbel"/>
              <a:sym typeface="Corbel"/>
            </a:endParaRPr>
          </a:p>
        </p:txBody>
      </p:sp>
      <p:sp>
        <p:nvSpPr>
          <p:cNvPr id="71" name="Google Shape;71;p10"/>
          <p:cNvSpPr txBox="1">
            <a:spLocks noGrp="1"/>
          </p:cNvSpPr>
          <p:nvPr>
            <p:ph type="body" idx="4294967295"/>
          </p:nvPr>
        </p:nvSpPr>
        <p:spPr>
          <a:xfrm>
            <a:off x="719667" y="1120191"/>
            <a:ext cx="10871100" cy="1009398"/>
          </a:xfrm>
          <a:prstGeom prst="rect">
            <a:avLst/>
          </a:prstGeom>
          <a:noFill/>
          <a:ln>
            <a:noFill/>
          </a:ln>
        </p:spPr>
        <p:txBody>
          <a:bodyPr spcFirstLastPara="1" wrap="square" lIns="0" tIns="0" rIns="0" bIns="0" anchor="t" anchorCtr="0">
            <a:noAutofit/>
          </a:bodyPr>
          <a:lstStyle/>
          <a:p>
            <a:pPr marL="342900" marR="0" lvl="0" indent="-190500" algn="l" rtl="0">
              <a:spcBef>
                <a:spcPts val="0"/>
              </a:spcBef>
              <a:spcAft>
                <a:spcPts val="0"/>
              </a:spcAft>
              <a:buClr>
                <a:schemeClr val="accent1"/>
              </a:buClr>
              <a:buSzPts val="2400"/>
              <a:buFont typeface="Corbel"/>
              <a:buNone/>
            </a:pPr>
            <a:r>
              <a:rPr lang="en-US" sz="3000"/>
              <a:t>Develop an understanding of </a:t>
            </a:r>
            <a:r>
              <a:rPr lang="en-US" sz="3000" b="1">
                <a:solidFill>
                  <a:schemeClr val="dk2"/>
                </a:solidFill>
              </a:rPr>
              <a:t>different types of feedback</a:t>
            </a:r>
            <a:r>
              <a:rPr lang="en-US" sz="3000"/>
              <a:t>,</a:t>
            </a:r>
            <a:endParaRPr sz="3000"/>
          </a:p>
          <a:p>
            <a:pPr marL="342900" marR="0" lvl="0" indent="-190500" algn="l" rtl="0">
              <a:spcBef>
                <a:spcPts val="0"/>
              </a:spcBef>
              <a:spcAft>
                <a:spcPts val="0"/>
              </a:spcAft>
              <a:buClr>
                <a:schemeClr val="accent1"/>
              </a:buClr>
              <a:buSzPts val="2400"/>
              <a:buFont typeface="Corbel"/>
              <a:buNone/>
            </a:pPr>
            <a:r>
              <a:rPr lang="en-US" sz="3000" b="1">
                <a:solidFill>
                  <a:schemeClr val="dk2"/>
                </a:solidFill>
              </a:rPr>
              <a:t>when</a:t>
            </a:r>
            <a:r>
              <a:rPr lang="en-US" sz="3000"/>
              <a:t> to give and receive feedback, and for which </a:t>
            </a:r>
            <a:r>
              <a:rPr lang="en-US" sz="3000" b="1">
                <a:solidFill>
                  <a:schemeClr val="dk2"/>
                </a:solidFill>
              </a:rPr>
              <a:t>purpose</a:t>
            </a:r>
            <a:r>
              <a:rPr lang="en-US" sz="3000"/>
              <a:t>.</a:t>
            </a:r>
            <a:endParaRPr sz="3000" b="0" i="0" u="none" strike="noStrike" cap="none">
              <a:solidFill>
                <a:schemeClr val="dk1"/>
              </a:solidFill>
              <a:latin typeface="Corbel"/>
              <a:ea typeface="Corbel"/>
              <a:cs typeface="Corbel"/>
              <a:sym typeface="Corbel"/>
            </a:endParaRPr>
          </a:p>
        </p:txBody>
      </p:sp>
      <p:sp>
        <p:nvSpPr>
          <p:cNvPr id="4" name="Google Shape;70;p10">
            <a:extLst>
              <a:ext uri="{FF2B5EF4-FFF2-40B4-BE49-F238E27FC236}">
                <a16:creationId xmlns:a16="http://schemas.microsoft.com/office/drawing/2014/main" id="{F82043B2-F8A5-E14B-9BDD-997FB088A0AC}"/>
              </a:ext>
            </a:extLst>
          </p:cNvPr>
          <p:cNvSpPr txBox="1">
            <a:spLocks/>
          </p:cNvSpPr>
          <p:nvPr/>
        </p:nvSpPr>
        <p:spPr>
          <a:xfrm>
            <a:off x="811909" y="2639428"/>
            <a:ext cx="10871200" cy="50323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9pPr>
          </a:lstStyle>
          <a:p>
            <a:r>
              <a:rPr lang="en-US">
                <a:solidFill>
                  <a:schemeClr val="accent3"/>
                </a:solidFill>
              </a:rPr>
              <a:t>Learning outcomes</a:t>
            </a:r>
          </a:p>
        </p:txBody>
      </p:sp>
      <p:sp>
        <p:nvSpPr>
          <p:cNvPr id="5" name="Google Shape;71;p10">
            <a:extLst>
              <a:ext uri="{FF2B5EF4-FFF2-40B4-BE49-F238E27FC236}">
                <a16:creationId xmlns:a16="http://schemas.microsoft.com/office/drawing/2014/main" id="{07F8398C-3FD1-DE4A-9B88-68850AF17F3F}"/>
              </a:ext>
            </a:extLst>
          </p:cNvPr>
          <p:cNvSpPr txBox="1">
            <a:spLocks/>
          </p:cNvSpPr>
          <p:nvPr/>
        </p:nvSpPr>
        <p:spPr>
          <a:xfrm>
            <a:off x="719667" y="3427705"/>
            <a:ext cx="10871100" cy="28768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accent1"/>
              </a:buClr>
              <a:buSzPts val="2400"/>
              <a:buFont typeface="Corbel"/>
              <a:buChar char="•"/>
              <a:defRPr sz="2400" b="0" i="0" u="none" strike="noStrike" cap="none">
                <a:solidFill>
                  <a:schemeClr val="dk1"/>
                </a:solidFill>
                <a:latin typeface="Corbel"/>
                <a:ea typeface="Corbel"/>
                <a:cs typeface="Corbel"/>
                <a:sym typeface="Corbel"/>
              </a:defRPr>
            </a:lvl1pPr>
            <a:lvl2pPr marL="914400" marR="0" lvl="1" indent="-355600" algn="l" rtl="0">
              <a:lnSpc>
                <a:spcPct val="100000"/>
              </a:lnSpc>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2pPr>
            <a:lvl3pPr marL="1371600" marR="0" lvl="2" indent="-355600" algn="l" rtl="0">
              <a:lnSpc>
                <a:spcPct val="100000"/>
              </a:lnSpc>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3pPr>
            <a:lvl4pPr marL="1828800" marR="0" lvl="3" indent="-355600" algn="l" rtl="0">
              <a:lnSpc>
                <a:spcPct val="100000"/>
              </a:lnSpc>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4pPr>
            <a:lvl5pPr marL="2286000" marR="0" lvl="4" indent="-355600" algn="l" rtl="0">
              <a:lnSpc>
                <a:spcPct val="100000"/>
              </a:lnSpc>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5pPr>
            <a:lvl6pPr marL="2743200" marR="0" lvl="5" indent="-355600" algn="l" rtl="0">
              <a:lnSpc>
                <a:spcPct val="100000"/>
              </a:lnSpc>
              <a:spcBef>
                <a:spcPts val="6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9pPr>
          </a:lstStyle>
          <a:p>
            <a:pPr marL="609600" indent="-457200">
              <a:spcBef>
                <a:spcPts val="0"/>
              </a:spcBef>
            </a:pPr>
            <a:r>
              <a:rPr lang="en-US" sz="3000"/>
              <a:t>Describe the differences between formative and summative assessment</a:t>
            </a:r>
          </a:p>
          <a:p>
            <a:pPr marL="609600" indent="-457200">
              <a:spcBef>
                <a:spcPts val="0"/>
              </a:spcBef>
            </a:pPr>
            <a:r>
              <a:rPr lang="en-US" sz="3000"/>
              <a:t>Tell why frequent feedback is important</a:t>
            </a:r>
          </a:p>
          <a:p>
            <a:pPr marL="609600" indent="-457200">
              <a:spcBef>
                <a:spcPts val="0"/>
              </a:spcBef>
            </a:pPr>
            <a:r>
              <a:rPr lang="en-US" sz="3000"/>
              <a:t>List and describe a few techniques for formative feedback</a:t>
            </a:r>
          </a:p>
          <a:p>
            <a:pPr marL="342900" indent="-190500">
              <a:spcBef>
                <a:spcPts val="0"/>
              </a:spcBef>
              <a:buFont typeface="Corbel"/>
              <a:buNone/>
            </a:pPr>
            <a:endParaRPr lang="en-US" sz="3000"/>
          </a:p>
        </p:txBody>
      </p:sp>
    </p:spTree>
    <p:extLst>
      <p:ext uri="{BB962C8B-B14F-4D97-AF65-F5344CB8AC3E}">
        <p14:creationId xmlns:p14="http://schemas.microsoft.com/office/powerpoint/2010/main" val="3392675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Formative assessment </a:t>
            </a:r>
            <a:endParaRPr>
              <a:solidFill>
                <a:schemeClr val="accent3"/>
              </a:solidFill>
            </a:endParaRPr>
          </a:p>
          <a:p>
            <a:pPr marL="0" lvl="0" indent="0" algn="l" rtl="0">
              <a:spcBef>
                <a:spcPts val="0"/>
              </a:spcBef>
              <a:spcAft>
                <a:spcPts val="0"/>
              </a:spcAft>
              <a:buNone/>
            </a:pPr>
            <a:endParaRPr/>
          </a:p>
        </p:txBody>
      </p:sp>
      <p:sp>
        <p:nvSpPr>
          <p:cNvPr id="186" name="Google Shape;186;p27"/>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a:t>can be used to collect information about learners':</a:t>
            </a:r>
            <a:endParaRPr sz="3000"/>
          </a:p>
          <a:p>
            <a:pPr marL="0" lvl="0" indent="0" algn="l" rtl="0">
              <a:spcBef>
                <a:spcPts val="600"/>
              </a:spcBef>
              <a:spcAft>
                <a:spcPts val="0"/>
              </a:spcAft>
              <a:buNone/>
            </a:pPr>
            <a:endParaRPr sz="3000"/>
          </a:p>
          <a:p>
            <a:pPr marL="457200" lvl="0" indent="-419100" algn="l" rtl="0">
              <a:spcBef>
                <a:spcPts val="600"/>
              </a:spcBef>
              <a:spcAft>
                <a:spcPts val="0"/>
              </a:spcAft>
              <a:buSzPts val="3000"/>
              <a:buChar char="•"/>
            </a:pPr>
            <a:r>
              <a:rPr lang="en-US" sz="3000"/>
              <a:t>frequent mistakes</a:t>
            </a:r>
            <a:endParaRPr sz="3000"/>
          </a:p>
          <a:p>
            <a:pPr marL="457200" lvl="0" indent="0" algn="l" rtl="0">
              <a:spcBef>
                <a:spcPts val="600"/>
              </a:spcBef>
              <a:spcAft>
                <a:spcPts val="0"/>
              </a:spcAft>
              <a:buNone/>
            </a:pPr>
            <a:r>
              <a:rPr lang="en-US" sz="3000"/>
              <a:t>&gt; which types of mistakes need special attention</a:t>
            </a:r>
            <a:endParaRPr sz="3000"/>
          </a:p>
          <a:p>
            <a:pPr marL="457200" lvl="0" indent="0" algn="l" rtl="0">
              <a:spcBef>
                <a:spcPts val="600"/>
              </a:spcBef>
              <a:spcAft>
                <a:spcPts val="0"/>
              </a:spcAft>
              <a:buNone/>
            </a:pPr>
            <a:endParaRPr sz="3000"/>
          </a:p>
          <a:p>
            <a:pPr marL="0" lvl="0" indent="0" algn="l" rtl="0">
              <a:spcBef>
                <a:spcPts val="600"/>
              </a:spcBef>
              <a:spcAft>
                <a:spcPts val="600"/>
              </a:spcAft>
              <a:buNone/>
            </a:pPr>
            <a:endParaRPr sz="3000"/>
          </a:p>
        </p:txBody>
      </p:sp>
    </p:spTree>
    <p:extLst>
      <p:ext uri="{BB962C8B-B14F-4D97-AF65-F5344CB8AC3E}">
        <p14:creationId xmlns:p14="http://schemas.microsoft.com/office/powerpoint/2010/main" val="1585575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91"/>
        <p:cNvGrpSpPr/>
        <p:nvPr/>
      </p:nvGrpSpPr>
      <p:grpSpPr>
        <a:xfrm>
          <a:off x="0" y="0"/>
          <a:ext cx="0" cy="0"/>
          <a:chOff x="0" y="0"/>
          <a:chExt cx="0" cy="0"/>
        </a:xfrm>
      </p:grpSpPr>
      <p:sp>
        <p:nvSpPr>
          <p:cNvPr id="192" name="Google Shape;192;p28"/>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Formative Assesment can be used to: </a:t>
            </a:r>
            <a:endParaRPr/>
          </a:p>
        </p:txBody>
      </p:sp>
      <p:sp>
        <p:nvSpPr>
          <p:cNvPr id="193" name="Google Shape;193;p28"/>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a:t>Activate and explore prior knowledge:</a:t>
            </a:r>
            <a:endParaRPr sz="3000"/>
          </a:p>
          <a:p>
            <a:pPr marL="457200" lvl="0" indent="-419100" algn="l" rtl="0">
              <a:spcBef>
                <a:spcPts val="600"/>
              </a:spcBef>
              <a:spcAft>
                <a:spcPts val="0"/>
              </a:spcAft>
              <a:buSzPts val="3000"/>
              <a:buChar char="•"/>
            </a:pPr>
            <a:r>
              <a:rPr lang="en-US" sz="3000"/>
              <a:t>activate prior knowledge</a:t>
            </a:r>
            <a:endParaRPr sz="3000"/>
          </a:p>
          <a:p>
            <a:pPr marL="457200" lvl="0" indent="-419100" algn="l" rtl="0">
              <a:spcBef>
                <a:spcPts val="0"/>
              </a:spcBef>
              <a:spcAft>
                <a:spcPts val="0"/>
              </a:spcAft>
              <a:buSzPts val="3000"/>
              <a:buChar char="•"/>
            </a:pPr>
            <a:r>
              <a:rPr lang="en-US" sz="3000"/>
              <a:t>reveal accurate but insufficient prior knowledge</a:t>
            </a:r>
            <a:endParaRPr sz="3000"/>
          </a:p>
          <a:p>
            <a:pPr marL="457200" lvl="0" indent="-419100" algn="l" rtl="0">
              <a:spcBef>
                <a:spcPts val="0"/>
              </a:spcBef>
              <a:spcAft>
                <a:spcPts val="0"/>
              </a:spcAft>
              <a:buSzPts val="3000"/>
              <a:buChar char="•"/>
            </a:pPr>
            <a:r>
              <a:rPr lang="en-US" sz="3000"/>
              <a:t>recognise inappropriate prior knowledge</a:t>
            </a:r>
            <a:endParaRPr sz="3000"/>
          </a:p>
          <a:p>
            <a:pPr marL="457200" lvl="0" indent="-419100" algn="l" rtl="0">
              <a:spcBef>
                <a:spcPts val="0"/>
              </a:spcBef>
              <a:spcAft>
                <a:spcPts val="0"/>
              </a:spcAft>
              <a:buSzPts val="3000"/>
              <a:buChar char="•"/>
            </a:pPr>
            <a:r>
              <a:rPr lang="en-US" sz="3000"/>
              <a:t>highlight inaccurate prior knowledge</a:t>
            </a:r>
            <a:endParaRPr sz="3000"/>
          </a:p>
        </p:txBody>
      </p:sp>
    </p:spTree>
    <p:extLst>
      <p:ext uri="{BB962C8B-B14F-4D97-AF65-F5344CB8AC3E}">
        <p14:creationId xmlns:p14="http://schemas.microsoft.com/office/powerpoint/2010/main" val="1474084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0D643D-4896-4A46-959B-BD1318A2DEAE}"/>
              </a:ext>
            </a:extLst>
          </p:cNvPr>
          <p:cNvPicPr>
            <a:picLocks noChangeAspect="1"/>
          </p:cNvPicPr>
          <p:nvPr/>
        </p:nvPicPr>
        <p:blipFill>
          <a:blip r:embed="rId3"/>
          <a:stretch>
            <a:fillRect/>
          </a:stretch>
        </p:blipFill>
        <p:spPr>
          <a:xfrm>
            <a:off x="321039" y="1369087"/>
            <a:ext cx="11430000" cy="3695700"/>
          </a:xfrm>
          <a:prstGeom prst="rect">
            <a:avLst/>
          </a:prstGeom>
        </p:spPr>
      </p:pic>
      <p:sp>
        <p:nvSpPr>
          <p:cNvPr id="5" name="TextBox 4">
            <a:extLst>
              <a:ext uri="{FF2B5EF4-FFF2-40B4-BE49-F238E27FC236}">
                <a16:creationId xmlns:a16="http://schemas.microsoft.com/office/drawing/2014/main" id="{C0FEC26E-1F77-EA4A-9AEF-9A4ED5C22FAF}"/>
              </a:ext>
            </a:extLst>
          </p:cNvPr>
          <p:cNvSpPr txBox="1"/>
          <p:nvPr/>
        </p:nvSpPr>
        <p:spPr>
          <a:xfrm>
            <a:off x="425344" y="185768"/>
            <a:ext cx="11522128" cy="1077218"/>
          </a:xfrm>
          <a:prstGeom prst="rect">
            <a:avLst/>
          </a:prstGeom>
          <a:noFill/>
        </p:spPr>
        <p:txBody>
          <a:bodyPr wrap="square" rtlCol="0">
            <a:spAutoFit/>
          </a:bodyPr>
          <a:lstStyle/>
          <a:p>
            <a:r>
              <a:rPr lang="it-IT" sz="3200">
                <a:latin typeface="Corbel" panose="020B0503020204020204" pitchFamily="34" charset="0"/>
              </a:rPr>
              <a:t>Formative assessment allows learners to identify their strengths and weaknessess</a:t>
            </a:r>
          </a:p>
        </p:txBody>
      </p:sp>
      <p:sp>
        <p:nvSpPr>
          <p:cNvPr id="6" name="TextBox 5">
            <a:extLst>
              <a:ext uri="{FF2B5EF4-FFF2-40B4-BE49-F238E27FC236}">
                <a16:creationId xmlns:a16="http://schemas.microsoft.com/office/drawing/2014/main" id="{EB7B5155-8508-5144-A5D0-04D8CD0C7787}"/>
              </a:ext>
            </a:extLst>
          </p:cNvPr>
          <p:cNvSpPr txBox="1"/>
          <p:nvPr/>
        </p:nvSpPr>
        <p:spPr>
          <a:xfrm>
            <a:off x="321039" y="5400646"/>
            <a:ext cx="11221387" cy="707886"/>
          </a:xfrm>
          <a:prstGeom prst="rect">
            <a:avLst/>
          </a:prstGeom>
          <a:noFill/>
        </p:spPr>
        <p:txBody>
          <a:bodyPr wrap="square" rtlCol="0">
            <a:spAutoFit/>
          </a:bodyPr>
          <a:lstStyle/>
          <a:p>
            <a:r>
              <a:rPr lang="it-IT" sz="4000">
                <a:latin typeface="Corbel" panose="020B0503020204020204" pitchFamily="34" charset="0"/>
              </a:rPr>
              <a:t>In other words…. to assess their own learning</a:t>
            </a:r>
          </a:p>
        </p:txBody>
      </p:sp>
    </p:spTree>
    <p:extLst>
      <p:ext uri="{BB962C8B-B14F-4D97-AF65-F5344CB8AC3E}">
        <p14:creationId xmlns:p14="http://schemas.microsoft.com/office/powerpoint/2010/main" val="3243615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F83FE2-0137-B941-9949-6976374BDA35}"/>
              </a:ext>
            </a:extLst>
          </p:cNvPr>
          <p:cNvPicPr>
            <a:picLocks noChangeAspect="1"/>
          </p:cNvPicPr>
          <p:nvPr/>
        </p:nvPicPr>
        <p:blipFill>
          <a:blip r:embed="rId3"/>
          <a:stretch>
            <a:fillRect/>
          </a:stretch>
        </p:blipFill>
        <p:spPr>
          <a:xfrm>
            <a:off x="0" y="1657390"/>
            <a:ext cx="12192000" cy="3771900"/>
          </a:xfrm>
          <a:prstGeom prst="rect">
            <a:avLst/>
          </a:prstGeom>
        </p:spPr>
      </p:pic>
      <p:sp>
        <p:nvSpPr>
          <p:cNvPr id="5" name="TextBox 4">
            <a:extLst>
              <a:ext uri="{FF2B5EF4-FFF2-40B4-BE49-F238E27FC236}">
                <a16:creationId xmlns:a16="http://schemas.microsoft.com/office/drawing/2014/main" id="{53E8DCEF-EE2C-574A-95A2-704B388E7D29}"/>
              </a:ext>
            </a:extLst>
          </p:cNvPr>
          <p:cNvSpPr txBox="1"/>
          <p:nvPr/>
        </p:nvSpPr>
        <p:spPr>
          <a:xfrm>
            <a:off x="575457" y="5364391"/>
            <a:ext cx="11236792" cy="584775"/>
          </a:xfrm>
          <a:prstGeom prst="rect">
            <a:avLst/>
          </a:prstGeom>
          <a:solidFill>
            <a:schemeClr val="accent1">
              <a:lumMod val="75000"/>
            </a:schemeClr>
          </a:solidFill>
        </p:spPr>
        <p:txBody>
          <a:bodyPr wrap="square" rtlCol="0">
            <a:spAutoFit/>
          </a:bodyPr>
          <a:lstStyle/>
          <a:p>
            <a:r>
              <a:rPr lang="en-US" sz="3200">
                <a:solidFill>
                  <a:schemeClr val="bg1"/>
                </a:solidFill>
                <a:latin typeface="Corbel" panose="020B0503020204020204" pitchFamily="34" charset="0"/>
              </a:rPr>
              <a:t>And, as a consequence, to tune/adapt/modify teaching</a:t>
            </a:r>
            <a:endParaRPr lang="it-IT" sz="3200">
              <a:solidFill>
                <a:schemeClr val="bg1"/>
              </a:solidFill>
              <a:latin typeface="Corbel" panose="020B0503020204020204" pitchFamily="34" charset="0"/>
            </a:endParaRPr>
          </a:p>
        </p:txBody>
      </p:sp>
      <p:sp>
        <p:nvSpPr>
          <p:cNvPr id="6" name="TextBox 5">
            <a:extLst>
              <a:ext uri="{FF2B5EF4-FFF2-40B4-BE49-F238E27FC236}">
                <a16:creationId xmlns:a16="http://schemas.microsoft.com/office/drawing/2014/main" id="{17F1B708-2A46-A042-8578-FC7DB6AFA99A}"/>
              </a:ext>
            </a:extLst>
          </p:cNvPr>
          <p:cNvSpPr txBox="1"/>
          <p:nvPr/>
        </p:nvSpPr>
        <p:spPr>
          <a:xfrm>
            <a:off x="508002" y="229572"/>
            <a:ext cx="11371702" cy="1200329"/>
          </a:xfrm>
          <a:prstGeom prst="rect">
            <a:avLst/>
          </a:prstGeom>
          <a:noFill/>
        </p:spPr>
        <p:txBody>
          <a:bodyPr wrap="square" rtlCol="0">
            <a:spAutoFit/>
          </a:bodyPr>
          <a:lstStyle/>
          <a:p>
            <a:r>
              <a:rPr lang="it-IT" sz="3600">
                <a:latin typeface="Corbel" panose="020B0503020204020204" pitchFamily="34" charset="0"/>
              </a:rPr>
              <a:t>Formative assassment allows teachers to monitor learning and detect learners difficulties</a:t>
            </a:r>
          </a:p>
        </p:txBody>
      </p:sp>
    </p:spTree>
    <p:extLst>
      <p:ext uri="{BB962C8B-B14F-4D97-AF65-F5344CB8AC3E}">
        <p14:creationId xmlns:p14="http://schemas.microsoft.com/office/powerpoint/2010/main" val="2314704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7478C2-4BC7-CB40-8BE5-657E0B4000EE}"/>
              </a:ext>
            </a:extLst>
          </p:cNvPr>
          <p:cNvSpPr>
            <a:spLocks noGrp="1"/>
          </p:cNvSpPr>
          <p:nvPr>
            <p:ph idx="1"/>
          </p:nvPr>
        </p:nvSpPr>
        <p:spPr>
          <a:xfrm>
            <a:off x="223602" y="3980124"/>
            <a:ext cx="4558260" cy="1604247"/>
          </a:xfrm>
          <a:solidFill>
            <a:schemeClr val="accent4">
              <a:lumMod val="20000"/>
              <a:lumOff val="80000"/>
            </a:schemeClr>
          </a:solidFill>
        </p:spPr>
        <p:txBody>
          <a:bodyPr>
            <a:noAutofit/>
          </a:bodyPr>
          <a:lstStyle/>
          <a:p>
            <a:pPr marL="0" lvl="0" indent="0">
              <a:spcBef>
                <a:spcPts val="0"/>
              </a:spcBef>
              <a:buClrTx/>
              <a:buSzTx/>
              <a:buNone/>
              <a:defRPr/>
            </a:pPr>
            <a:r>
              <a:rPr lang="it-IT"/>
              <a:t>They also inquire their own practice so they might get better at ensuring that their students learn successfully.</a:t>
            </a:r>
          </a:p>
        </p:txBody>
      </p:sp>
      <p:pic>
        <p:nvPicPr>
          <p:cNvPr id="4" name="Picture 3">
            <a:extLst>
              <a:ext uri="{FF2B5EF4-FFF2-40B4-BE49-F238E27FC236}">
                <a16:creationId xmlns:a16="http://schemas.microsoft.com/office/drawing/2014/main" id="{E26282F0-9EB6-FD4D-A6A9-044FB99388A7}"/>
              </a:ext>
            </a:extLst>
          </p:cNvPr>
          <p:cNvPicPr>
            <a:picLocks noChangeAspect="1"/>
          </p:cNvPicPr>
          <p:nvPr/>
        </p:nvPicPr>
        <p:blipFill>
          <a:blip r:embed="rId3"/>
          <a:stretch>
            <a:fillRect/>
          </a:stretch>
        </p:blipFill>
        <p:spPr>
          <a:xfrm>
            <a:off x="4891792" y="1018706"/>
            <a:ext cx="7156137" cy="5367103"/>
          </a:xfrm>
          <a:prstGeom prst="rect">
            <a:avLst/>
          </a:prstGeom>
        </p:spPr>
      </p:pic>
      <p:sp>
        <p:nvSpPr>
          <p:cNvPr id="5" name="Rectangle 4">
            <a:extLst>
              <a:ext uri="{FF2B5EF4-FFF2-40B4-BE49-F238E27FC236}">
                <a16:creationId xmlns:a16="http://schemas.microsoft.com/office/drawing/2014/main" id="{2599079E-238A-454B-9454-86E22B28D23D}"/>
              </a:ext>
            </a:extLst>
          </p:cNvPr>
          <p:cNvSpPr/>
          <p:nvPr/>
        </p:nvSpPr>
        <p:spPr>
          <a:xfrm>
            <a:off x="223602" y="1084561"/>
            <a:ext cx="4558260" cy="2677656"/>
          </a:xfrm>
          <a:prstGeom prst="rect">
            <a:avLst/>
          </a:prstGeom>
          <a:solidFill>
            <a:schemeClr val="accent6">
              <a:lumMod val="20000"/>
              <a:lumOff val="80000"/>
            </a:schemeClr>
          </a:solidFill>
        </p:spPr>
        <p:txBody>
          <a:bodyPr wrap="square">
            <a:spAutoFit/>
          </a:bodyPr>
          <a:lstStyle/>
          <a:p>
            <a:pPr>
              <a:spcBef>
                <a:spcPts val="600"/>
              </a:spcBef>
              <a:spcAft>
                <a:spcPts val="600"/>
              </a:spcAft>
            </a:pPr>
            <a:r>
              <a:rPr lang="it-IT" sz="2800">
                <a:latin typeface="Corbel" panose="020B0503020204020204" pitchFamily="34" charset="0"/>
              </a:rPr>
              <a:t>constantly monitor what is happening to students as they set about learning and investigate when things do not proceed as planned or expected.</a:t>
            </a:r>
          </a:p>
        </p:txBody>
      </p:sp>
      <p:sp>
        <p:nvSpPr>
          <p:cNvPr id="6" name="TextBox 5">
            <a:extLst>
              <a:ext uri="{FF2B5EF4-FFF2-40B4-BE49-F238E27FC236}">
                <a16:creationId xmlns:a16="http://schemas.microsoft.com/office/drawing/2014/main" id="{82068983-62D1-DF49-887F-B5DBB27CF5F8}"/>
              </a:ext>
            </a:extLst>
          </p:cNvPr>
          <p:cNvSpPr txBox="1"/>
          <p:nvPr/>
        </p:nvSpPr>
        <p:spPr>
          <a:xfrm>
            <a:off x="4107305" y="197562"/>
            <a:ext cx="3281668" cy="584775"/>
          </a:xfrm>
          <a:prstGeom prst="rect">
            <a:avLst/>
          </a:prstGeom>
          <a:noFill/>
        </p:spPr>
        <p:txBody>
          <a:bodyPr wrap="none" rtlCol="0">
            <a:spAutoFit/>
          </a:bodyPr>
          <a:lstStyle/>
          <a:p>
            <a:r>
              <a:rPr lang="it-IT" sz="3200" b="1"/>
              <a:t>Best teachers…</a:t>
            </a:r>
          </a:p>
        </p:txBody>
      </p:sp>
    </p:spTree>
    <p:extLst>
      <p:ext uri="{BB962C8B-B14F-4D97-AF65-F5344CB8AC3E}">
        <p14:creationId xmlns:p14="http://schemas.microsoft.com/office/powerpoint/2010/main" val="4054263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42F63-77EF-294C-8505-55B329FE9BEE}"/>
              </a:ext>
            </a:extLst>
          </p:cNvPr>
          <p:cNvSpPr>
            <a:spLocks noGrp="1"/>
          </p:cNvSpPr>
          <p:nvPr>
            <p:ph type="title"/>
          </p:nvPr>
        </p:nvSpPr>
        <p:spPr>
          <a:xfrm>
            <a:off x="4380010" y="348969"/>
            <a:ext cx="3928672" cy="933910"/>
          </a:xfrm>
        </p:spPr>
        <p:txBody>
          <a:bodyPr>
            <a:normAutofit/>
          </a:bodyPr>
          <a:lstStyle/>
          <a:p>
            <a:r>
              <a:rPr lang="it-IT" b="1"/>
              <a:t>Reflective practice</a:t>
            </a:r>
          </a:p>
        </p:txBody>
      </p:sp>
      <p:sp>
        <p:nvSpPr>
          <p:cNvPr id="5" name="Rectangle 4">
            <a:extLst>
              <a:ext uri="{FF2B5EF4-FFF2-40B4-BE49-F238E27FC236}">
                <a16:creationId xmlns:a16="http://schemas.microsoft.com/office/drawing/2014/main" id="{E059C16B-E557-6145-9108-4D0BCE6C50BD}"/>
              </a:ext>
            </a:extLst>
          </p:cNvPr>
          <p:cNvSpPr/>
          <p:nvPr/>
        </p:nvSpPr>
        <p:spPr>
          <a:xfrm>
            <a:off x="298555" y="1342775"/>
            <a:ext cx="5202836" cy="4401205"/>
          </a:xfrm>
          <a:prstGeom prst="rect">
            <a:avLst/>
          </a:prstGeom>
        </p:spPr>
        <p:txBody>
          <a:bodyPr wrap="square">
            <a:spAutoFit/>
          </a:bodyPr>
          <a:lstStyle/>
          <a:p>
            <a:pPr marL="457200" indent="-457200" fontAlgn="base">
              <a:buFont typeface="Arial" panose="020B0604020202020204" pitchFamily="34" charset="0"/>
              <a:buChar char="•"/>
            </a:pPr>
            <a:r>
              <a:rPr lang="it-IT" sz="2800">
                <a:solidFill>
                  <a:srgbClr val="595959"/>
                </a:solidFill>
                <a:latin typeface="Corbel" panose="020B0503020204020204" pitchFamily="34" charset="0"/>
              </a:rPr>
              <a:t>Practice </a:t>
            </a:r>
            <a:r>
              <a:rPr lang="it-IT" sz="2800">
                <a:solidFill>
                  <a:srgbClr val="595959"/>
                </a:solidFill>
                <a:latin typeface="Corbel" panose="020B0503020204020204" pitchFamily="34" charset="0"/>
                <a:sym typeface="Wingdings" pitchFamily="2" charset="2"/>
              </a:rPr>
              <a:t></a:t>
            </a:r>
            <a:r>
              <a:rPr lang="it-IT" sz="2800">
                <a:solidFill>
                  <a:srgbClr val="595959"/>
                </a:solidFill>
                <a:latin typeface="Corbel" panose="020B0503020204020204" pitchFamily="34" charset="0"/>
              </a:rPr>
              <a:t> feedback </a:t>
            </a:r>
            <a:r>
              <a:rPr lang="it-IT" sz="2800">
                <a:solidFill>
                  <a:srgbClr val="595959"/>
                </a:solidFill>
                <a:latin typeface="Corbel" panose="020B0503020204020204" pitchFamily="34" charset="0"/>
                <a:sym typeface="Wingdings" pitchFamily="2" charset="2"/>
              </a:rPr>
              <a:t>more practice</a:t>
            </a:r>
            <a:endParaRPr lang="it-IT" sz="2800">
              <a:solidFill>
                <a:srgbClr val="595959"/>
              </a:solidFill>
              <a:latin typeface="Corbel" panose="020B0503020204020204" pitchFamily="34" charset="0"/>
            </a:endParaRPr>
          </a:p>
          <a:p>
            <a:pPr marL="457200" indent="-457200" fontAlgn="base">
              <a:buFont typeface="Arial" panose="020B0604020202020204" pitchFamily="34" charset="0"/>
              <a:buChar char="•"/>
            </a:pPr>
            <a:r>
              <a:rPr lang="it-IT" sz="2800">
                <a:solidFill>
                  <a:srgbClr val="595959"/>
                </a:solidFill>
                <a:latin typeface="Corbel" panose="020B0503020204020204" pitchFamily="34" charset="0"/>
              </a:rPr>
              <a:t>Practice in which learners repeat similar things but in a slightly different way (repetition vs reflective practice)</a:t>
            </a:r>
          </a:p>
          <a:p>
            <a:pPr marL="457200" indent="-457200" fontAlgn="base">
              <a:buFont typeface="Arial" panose="020B0604020202020204" pitchFamily="34" charset="0"/>
              <a:buChar char="•"/>
            </a:pPr>
            <a:r>
              <a:rPr lang="it-IT" sz="2800">
                <a:solidFill>
                  <a:srgbClr val="595959"/>
                </a:solidFill>
                <a:latin typeface="Corbel" panose="020B0503020204020204" pitchFamily="34" charset="0"/>
              </a:rPr>
              <a:t>Practice in which learner AND teacher modify their behaviour as a response to feedback</a:t>
            </a:r>
          </a:p>
        </p:txBody>
      </p:sp>
      <p:pic>
        <p:nvPicPr>
          <p:cNvPr id="7" name="Picture 6">
            <a:extLst>
              <a:ext uri="{FF2B5EF4-FFF2-40B4-BE49-F238E27FC236}">
                <a16:creationId xmlns:a16="http://schemas.microsoft.com/office/drawing/2014/main" id="{995B0E0F-E40B-144C-8387-4C69CC64CA90}"/>
              </a:ext>
            </a:extLst>
          </p:cNvPr>
          <p:cNvPicPr>
            <a:picLocks noChangeAspect="1"/>
          </p:cNvPicPr>
          <p:nvPr/>
        </p:nvPicPr>
        <p:blipFill>
          <a:blip r:embed="rId2"/>
          <a:stretch>
            <a:fillRect/>
          </a:stretch>
        </p:blipFill>
        <p:spPr>
          <a:xfrm>
            <a:off x="5501391" y="1342775"/>
            <a:ext cx="6390807" cy="4745648"/>
          </a:xfrm>
          <a:prstGeom prst="rect">
            <a:avLst/>
          </a:prstGeom>
        </p:spPr>
      </p:pic>
      <p:sp>
        <p:nvSpPr>
          <p:cNvPr id="9" name="Parallelogram 8">
            <a:extLst>
              <a:ext uri="{FF2B5EF4-FFF2-40B4-BE49-F238E27FC236}">
                <a16:creationId xmlns:a16="http://schemas.microsoft.com/office/drawing/2014/main" id="{3D414780-9A48-5F47-9E5F-144A85A7C173}"/>
              </a:ext>
            </a:extLst>
          </p:cNvPr>
          <p:cNvSpPr/>
          <p:nvPr/>
        </p:nvSpPr>
        <p:spPr>
          <a:xfrm rot="1146551">
            <a:off x="5222626" y="1149330"/>
            <a:ext cx="1674481" cy="1421209"/>
          </a:xfrm>
          <a:prstGeom prst="parallelogram">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02742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719675" y="333375"/>
            <a:ext cx="10871100" cy="1734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solidFill>
                  <a:schemeClr val="accent3"/>
                </a:solidFill>
              </a:rPr>
              <a:t>Challenge (10 min)</a:t>
            </a:r>
            <a:endParaRPr>
              <a:solidFill>
                <a:schemeClr val="accent3"/>
              </a:solidFill>
            </a:endParaRPr>
          </a:p>
          <a:p>
            <a:pPr marL="0" marR="0" lvl="0" indent="0" algn="l" rtl="0">
              <a:spcBef>
                <a:spcPts val="0"/>
              </a:spcBef>
              <a:spcAft>
                <a:spcPts val="0"/>
              </a:spcAft>
              <a:buNone/>
            </a:pPr>
            <a:r>
              <a:rPr lang="en-US">
                <a:solidFill>
                  <a:schemeClr val="accent3"/>
                </a:solidFill>
              </a:rPr>
              <a:t>what kind of feedback/assessment do you know as a learner</a:t>
            </a:r>
            <a:endParaRPr>
              <a:solidFill>
                <a:schemeClr val="accent3"/>
              </a:solidFill>
            </a:endParaRPr>
          </a:p>
          <a:p>
            <a:pPr marL="0" marR="0" lvl="0" indent="0" algn="l" rtl="0">
              <a:spcBef>
                <a:spcPts val="0"/>
              </a:spcBef>
              <a:spcAft>
                <a:spcPts val="0"/>
              </a:spcAft>
              <a:buNone/>
            </a:pPr>
            <a:r>
              <a:rPr lang="en-US">
                <a:solidFill>
                  <a:schemeClr val="accent3"/>
                </a:solidFill>
              </a:rPr>
              <a:t>or use as a trainer?</a:t>
            </a:r>
            <a:endParaRPr sz="3200" b="0" i="0" u="none" strike="noStrike" cap="none">
              <a:solidFill>
                <a:schemeClr val="accent3"/>
              </a:solidFill>
              <a:latin typeface="Corbel"/>
              <a:ea typeface="Corbel"/>
              <a:cs typeface="Corbel"/>
              <a:sym typeface="Corbel"/>
            </a:endParaRPr>
          </a:p>
        </p:txBody>
      </p:sp>
      <p:sp>
        <p:nvSpPr>
          <p:cNvPr id="77" name="Google Shape;77;p11"/>
          <p:cNvSpPr txBox="1">
            <a:spLocks noGrp="1"/>
          </p:cNvSpPr>
          <p:nvPr>
            <p:ph type="body" idx="1"/>
          </p:nvPr>
        </p:nvSpPr>
        <p:spPr>
          <a:xfrm>
            <a:off x="719675" y="2067975"/>
            <a:ext cx="10871100" cy="3235200"/>
          </a:xfrm>
          <a:prstGeom prst="rect">
            <a:avLst/>
          </a:prstGeom>
          <a:noFill/>
          <a:ln>
            <a:noFill/>
          </a:ln>
        </p:spPr>
        <p:txBody>
          <a:bodyPr spcFirstLastPara="1" wrap="square" lIns="0" tIns="0" rIns="0" bIns="0" anchor="t" anchorCtr="0">
            <a:noAutofit/>
          </a:bodyPr>
          <a:lstStyle/>
          <a:p>
            <a:pPr marL="457200" marR="0" lvl="0" indent="-419100" algn="l" rtl="0">
              <a:spcBef>
                <a:spcPts val="0"/>
              </a:spcBef>
              <a:spcAft>
                <a:spcPts val="0"/>
              </a:spcAft>
              <a:buSzPts val="3000"/>
              <a:buChar char="•"/>
            </a:pPr>
            <a:r>
              <a:rPr lang="en-US" sz="3000"/>
              <a:t>What type of assessment did you undertake as a learner and/or trainer?</a:t>
            </a:r>
            <a:endParaRPr sz="3000"/>
          </a:p>
          <a:p>
            <a:pPr marL="457200" marR="0" lvl="0" indent="-419100" algn="l" rtl="0">
              <a:spcBef>
                <a:spcPts val="0"/>
              </a:spcBef>
              <a:spcAft>
                <a:spcPts val="0"/>
              </a:spcAft>
              <a:buSzPts val="3000"/>
              <a:buChar char="•"/>
            </a:pPr>
            <a:r>
              <a:rPr lang="en-US" sz="3000"/>
              <a:t>What was its purpose in your opinion?</a:t>
            </a:r>
            <a:endParaRPr sz="3000"/>
          </a:p>
          <a:p>
            <a:pPr marL="457200" marR="0" lvl="0" indent="-419100" algn="l" rtl="0">
              <a:spcBef>
                <a:spcPts val="0"/>
              </a:spcBef>
              <a:spcAft>
                <a:spcPts val="0"/>
              </a:spcAft>
              <a:buSzPts val="3000"/>
              <a:buChar char="•"/>
            </a:pPr>
            <a:r>
              <a:rPr lang="en-US" sz="3000"/>
              <a:t>Was it useful to your learning or teaching?</a:t>
            </a:r>
            <a:endParaRPr sz="3000"/>
          </a:p>
          <a:p>
            <a:pPr marL="457200" marR="0" lvl="0" indent="-419100" algn="l" rtl="0">
              <a:spcBef>
                <a:spcPts val="0"/>
              </a:spcBef>
              <a:spcAft>
                <a:spcPts val="0"/>
              </a:spcAft>
              <a:buSzPts val="3000"/>
              <a:buChar char="•"/>
            </a:pPr>
            <a:r>
              <a:rPr lang="en-US" sz="3000"/>
              <a:t>When did the assessment happen?</a:t>
            </a:r>
            <a:endParaRPr sz="3000"/>
          </a:p>
          <a:p>
            <a:pPr marL="457200" marR="0" lvl="0" indent="-419100" algn="l" rtl="0">
              <a:spcBef>
                <a:spcPts val="0"/>
              </a:spcBef>
              <a:spcAft>
                <a:spcPts val="0"/>
              </a:spcAft>
              <a:buSzPts val="3000"/>
              <a:buChar char="•"/>
            </a:pPr>
            <a:r>
              <a:rPr lang="en-US" sz="3000"/>
              <a:t>Write down at least one example and discuss it with us.</a:t>
            </a:r>
            <a:endParaRPr sz="3000"/>
          </a:p>
          <a:p>
            <a:pPr marL="457200" marR="0" lvl="0" indent="0" algn="l" rtl="0">
              <a:spcBef>
                <a:spcPts val="0"/>
              </a:spcBef>
              <a:spcAft>
                <a:spcPts val="0"/>
              </a:spcAft>
              <a:buNone/>
            </a:pPr>
            <a:endParaRPr sz="3000"/>
          </a:p>
        </p:txBody>
      </p:sp>
    </p:spTree>
    <p:extLst>
      <p:ext uri="{BB962C8B-B14F-4D97-AF65-F5344CB8AC3E}">
        <p14:creationId xmlns:p14="http://schemas.microsoft.com/office/powerpoint/2010/main" val="85062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Challenge (10 min)</a:t>
            </a:r>
            <a:endParaRPr/>
          </a:p>
        </p:txBody>
      </p:sp>
      <p:sp>
        <p:nvSpPr>
          <p:cNvPr id="151" name="Google Shape;151;p22"/>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457200" lvl="0" indent="-419100" algn="l" rtl="0">
              <a:spcBef>
                <a:spcPts val="480"/>
              </a:spcBef>
              <a:spcAft>
                <a:spcPts val="0"/>
              </a:spcAft>
              <a:buSzPts val="3000"/>
              <a:buChar char="•"/>
            </a:pPr>
            <a:r>
              <a:rPr lang="en-US" sz="3000"/>
              <a:t>Think of different kinds of formative assessment </a:t>
            </a:r>
            <a:endParaRPr sz="3000"/>
          </a:p>
          <a:p>
            <a:pPr marL="457200" lvl="0" indent="-419100" algn="l" rtl="0">
              <a:spcBef>
                <a:spcPts val="0"/>
              </a:spcBef>
              <a:spcAft>
                <a:spcPts val="0"/>
              </a:spcAft>
              <a:buSzPts val="3000"/>
              <a:buChar char="•"/>
            </a:pPr>
            <a:r>
              <a:rPr lang="en-US" sz="3000"/>
              <a:t>Write down on the GDoc</a:t>
            </a:r>
            <a:endParaRPr sz="3000"/>
          </a:p>
          <a:p>
            <a:pPr marL="457200" lvl="0" indent="-419100" algn="l" rtl="0">
              <a:spcBef>
                <a:spcPts val="0"/>
              </a:spcBef>
              <a:spcAft>
                <a:spcPts val="0"/>
              </a:spcAft>
              <a:buSzPts val="3000"/>
              <a:buChar char="•"/>
            </a:pPr>
            <a:r>
              <a:rPr lang="en-US" sz="3000"/>
              <a:t>Discuss it with your partner(s)</a:t>
            </a:r>
            <a:endParaRPr sz="3000"/>
          </a:p>
          <a:p>
            <a:pPr marL="0" lvl="0" indent="0" algn="l" rtl="0">
              <a:spcBef>
                <a:spcPts val="600"/>
              </a:spcBef>
              <a:spcAft>
                <a:spcPts val="600"/>
              </a:spcAft>
              <a:buNone/>
            </a:pPr>
            <a:endParaRPr sz="3000"/>
          </a:p>
        </p:txBody>
      </p:sp>
    </p:spTree>
    <p:extLst>
      <p:ext uri="{BB962C8B-B14F-4D97-AF65-F5344CB8AC3E}">
        <p14:creationId xmlns:p14="http://schemas.microsoft.com/office/powerpoint/2010/main" val="1051833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Formative assessment can be done in many different ways:</a:t>
            </a:r>
            <a:endParaRPr>
              <a:solidFill>
                <a:schemeClr val="accent3"/>
              </a:solidFill>
            </a:endParaRPr>
          </a:p>
        </p:txBody>
      </p:sp>
      <p:sp>
        <p:nvSpPr>
          <p:cNvPr id="158" name="Google Shape;158;p23"/>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457200" lvl="0" indent="-419100" algn="l" rtl="0">
              <a:spcBef>
                <a:spcPts val="480"/>
              </a:spcBef>
              <a:spcAft>
                <a:spcPts val="0"/>
              </a:spcAft>
              <a:buSzPts val="3000"/>
              <a:buChar char="•"/>
            </a:pPr>
            <a:r>
              <a:rPr lang="en-US" sz="3000"/>
              <a:t>Asking </a:t>
            </a:r>
            <a:r>
              <a:rPr lang="en-US" sz="3000" b="1">
                <a:solidFill>
                  <a:schemeClr val="dk2"/>
                </a:solidFill>
              </a:rPr>
              <a:t>questions</a:t>
            </a:r>
            <a:r>
              <a:rPr lang="en-US" sz="3000"/>
              <a:t> to learners and getting responses orally;</a:t>
            </a:r>
            <a:endParaRPr sz="3000"/>
          </a:p>
          <a:p>
            <a:pPr marL="457200" lvl="0" indent="-419100" algn="l" rtl="0">
              <a:spcBef>
                <a:spcPts val="0"/>
              </a:spcBef>
              <a:spcAft>
                <a:spcPts val="0"/>
              </a:spcAft>
              <a:buSzPts val="3000"/>
              <a:buChar char="•"/>
            </a:pPr>
            <a:r>
              <a:rPr lang="en-US" sz="3000"/>
              <a:t>Asking them to </a:t>
            </a:r>
            <a:r>
              <a:rPr lang="en-US" sz="3000" b="1">
                <a:solidFill>
                  <a:schemeClr val="dk2"/>
                </a:solidFill>
              </a:rPr>
              <a:t>describe the strategy</a:t>
            </a:r>
            <a:r>
              <a:rPr lang="en-US" sz="3000"/>
              <a:t> they would adopt to solve a problem;</a:t>
            </a:r>
            <a:endParaRPr sz="3000"/>
          </a:p>
          <a:p>
            <a:pPr marL="457200" lvl="0" indent="-419100" algn="l" rtl="0">
              <a:spcBef>
                <a:spcPts val="0"/>
              </a:spcBef>
              <a:spcAft>
                <a:spcPts val="0"/>
              </a:spcAft>
              <a:buSzPts val="3000"/>
              <a:buChar char="•"/>
            </a:pPr>
            <a:r>
              <a:rPr lang="en-US" sz="3000"/>
              <a:t>Asking them to </a:t>
            </a:r>
            <a:r>
              <a:rPr lang="en-US" sz="3000" b="1">
                <a:solidFill>
                  <a:schemeClr val="dk2"/>
                </a:solidFill>
              </a:rPr>
              <a:t>solve a problem in groups</a:t>
            </a:r>
            <a:r>
              <a:rPr lang="en-US" sz="3000"/>
              <a:t>, or individually but in front of the class;</a:t>
            </a:r>
            <a:endParaRPr sz="3000"/>
          </a:p>
          <a:p>
            <a:pPr marL="457200" lvl="0" indent="-419100" algn="l" rtl="0">
              <a:spcBef>
                <a:spcPts val="0"/>
              </a:spcBef>
              <a:spcAft>
                <a:spcPts val="0"/>
              </a:spcAft>
              <a:buSzPts val="3000"/>
              <a:buChar char="•"/>
            </a:pPr>
            <a:r>
              <a:rPr lang="en-US" sz="3000"/>
              <a:t>Using </a:t>
            </a:r>
            <a:r>
              <a:rPr lang="en-US" sz="3000" b="1">
                <a:solidFill>
                  <a:schemeClr val="dk2"/>
                </a:solidFill>
              </a:rPr>
              <a:t>brainstorming</a:t>
            </a:r>
            <a:r>
              <a:rPr lang="en-US" sz="3000"/>
              <a:t> and </a:t>
            </a:r>
            <a:r>
              <a:rPr lang="en-US" sz="3000" b="1">
                <a:solidFill>
                  <a:schemeClr val="dk2"/>
                </a:solidFill>
              </a:rPr>
              <a:t>discussions</a:t>
            </a:r>
            <a:r>
              <a:rPr lang="en-US" sz="3000"/>
              <a:t>;</a:t>
            </a:r>
            <a:endParaRPr sz="3000"/>
          </a:p>
          <a:p>
            <a:pPr marL="457200" lvl="0" indent="-419100" algn="l" rtl="0">
              <a:spcBef>
                <a:spcPts val="0"/>
              </a:spcBef>
              <a:spcAft>
                <a:spcPts val="0"/>
              </a:spcAft>
              <a:buSzPts val="3000"/>
              <a:buChar char="•"/>
            </a:pPr>
            <a:r>
              <a:rPr lang="en-US" sz="3000"/>
              <a:t>Providing </a:t>
            </a:r>
            <a:r>
              <a:rPr lang="en-US" sz="3000" b="1">
                <a:solidFill>
                  <a:schemeClr val="dk2"/>
                </a:solidFill>
              </a:rPr>
              <a:t>diagnostic questionnaires</a:t>
            </a:r>
            <a:r>
              <a:rPr lang="en-US" sz="3000"/>
              <a:t>;</a:t>
            </a:r>
            <a:endParaRPr sz="3000"/>
          </a:p>
          <a:p>
            <a:pPr marL="457200" lvl="0" indent="-419100" algn="l" rtl="0">
              <a:spcBef>
                <a:spcPts val="0"/>
              </a:spcBef>
              <a:spcAft>
                <a:spcPts val="0"/>
              </a:spcAft>
              <a:buSzPts val="3000"/>
              <a:buChar char="•"/>
            </a:pPr>
            <a:r>
              <a:rPr lang="en-US" sz="3000"/>
              <a:t>Providing </a:t>
            </a:r>
            <a:r>
              <a:rPr lang="en-US" sz="3000" b="1">
                <a:solidFill>
                  <a:schemeClr val="dk2"/>
                </a:solidFill>
              </a:rPr>
              <a:t>MCQs</a:t>
            </a:r>
            <a:r>
              <a:rPr lang="en-US" sz="3000"/>
              <a:t> with distractors.</a:t>
            </a:r>
            <a:endParaRPr sz="3000"/>
          </a:p>
        </p:txBody>
      </p:sp>
    </p:spTree>
    <p:extLst>
      <p:ext uri="{BB962C8B-B14F-4D97-AF65-F5344CB8AC3E}">
        <p14:creationId xmlns:p14="http://schemas.microsoft.com/office/powerpoint/2010/main" val="2921243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Formative assessment can be done in many different ways:</a:t>
            </a:r>
            <a:endParaRPr>
              <a:solidFill>
                <a:schemeClr val="accent3"/>
              </a:solidFill>
            </a:endParaRPr>
          </a:p>
        </p:txBody>
      </p:sp>
      <p:sp>
        <p:nvSpPr>
          <p:cNvPr id="158" name="Google Shape;158;p23"/>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457200" lvl="0" indent="-419100" algn="l" rtl="0">
              <a:spcBef>
                <a:spcPts val="480"/>
              </a:spcBef>
              <a:spcAft>
                <a:spcPts val="0"/>
              </a:spcAft>
              <a:buSzPts val="3000"/>
              <a:buChar char="•"/>
            </a:pPr>
            <a:r>
              <a:rPr lang="en-US" sz="3000"/>
              <a:t>Asking </a:t>
            </a:r>
            <a:r>
              <a:rPr lang="en-US" sz="3000" b="1">
                <a:solidFill>
                  <a:schemeClr val="dk2"/>
                </a:solidFill>
              </a:rPr>
              <a:t>questions</a:t>
            </a:r>
            <a:r>
              <a:rPr lang="en-US" sz="3000"/>
              <a:t> to learners and getting responses orally;</a:t>
            </a:r>
            <a:endParaRPr sz="3000"/>
          </a:p>
          <a:p>
            <a:pPr marL="457200" lvl="0" indent="-419100" algn="l" rtl="0">
              <a:spcBef>
                <a:spcPts val="0"/>
              </a:spcBef>
              <a:spcAft>
                <a:spcPts val="0"/>
              </a:spcAft>
              <a:buSzPts val="3000"/>
              <a:buChar char="•"/>
            </a:pPr>
            <a:r>
              <a:rPr lang="en-US" sz="3000"/>
              <a:t>Asking them to </a:t>
            </a:r>
            <a:r>
              <a:rPr lang="en-US" sz="3000" b="1">
                <a:solidFill>
                  <a:schemeClr val="dk2"/>
                </a:solidFill>
              </a:rPr>
              <a:t>describe the strategy</a:t>
            </a:r>
            <a:r>
              <a:rPr lang="en-US" sz="3000"/>
              <a:t> they would adopt to solve a problem;</a:t>
            </a:r>
            <a:endParaRPr sz="3000"/>
          </a:p>
          <a:p>
            <a:pPr marL="457200" lvl="0" indent="-419100" algn="l" rtl="0">
              <a:spcBef>
                <a:spcPts val="0"/>
              </a:spcBef>
              <a:spcAft>
                <a:spcPts val="0"/>
              </a:spcAft>
              <a:buSzPts val="3000"/>
              <a:buChar char="•"/>
            </a:pPr>
            <a:r>
              <a:rPr lang="en-US" sz="3000"/>
              <a:t>Asking them to </a:t>
            </a:r>
            <a:r>
              <a:rPr lang="en-US" sz="3000" b="1">
                <a:solidFill>
                  <a:schemeClr val="dk2"/>
                </a:solidFill>
              </a:rPr>
              <a:t>solve a problem in groups</a:t>
            </a:r>
            <a:r>
              <a:rPr lang="en-US" sz="3000"/>
              <a:t>, or individually but in front of the class;</a:t>
            </a:r>
            <a:endParaRPr sz="3000"/>
          </a:p>
          <a:p>
            <a:pPr marL="457200" lvl="0" indent="-419100" algn="l" rtl="0">
              <a:spcBef>
                <a:spcPts val="0"/>
              </a:spcBef>
              <a:spcAft>
                <a:spcPts val="0"/>
              </a:spcAft>
              <a:buSzPts val="3000"/>
              <a:buChar char="•"/>
            </a:pPr>
            <a:r>
              <a:rPr lang="en-US" sz="3000"/>
              <a:t>Using </a:t>
            </a:r>
            <a:r>
              <a:rPr lang="en-US" sz="3000" b="1">
                <a:solidFill>
                  <a:schemeClr val="dk2"/>
                </a:solidFill>
              </a:rPr>
              <a:t>brainstorming</a:t>
            </a:r>
            <a:r>
              <a:rPr lang="en-US" sz="3000"/>
              <a:t> and </a:t>
            </a:r>
            <a:r>
              <a:rPr lang="en-US" sz="3000" b="1">
                <a:solidFill>
                  <a:schemeClr val="dk2"/>
                </a:solidFill>
              </a:rPr>
              <a:t>discussions</a:t>
            </a:r>
            <a:r>
              <a:rPr lang="en-US" sz="3000"/>
              <a:t>;</a:t>
            </a:r>
            <a:endParaRPr sz="3000"/>
          </a:p>
          <a:p>
            <a:pPr marL="457200" lvl="0" indent="-419100" algn="l" rtl="0">
              <a:spcBef>
                <a:spcPts val="0"/>
              </a:spcBef>
              <a:spcAft>
                <a:spcPts val="0"/>
              </a:spcAft>
              <a:buSzPts val="3000"/>
              <a:buChar char="•"/>
            </a:pPr>
            <a:r>
              <a:rPr lang="en-US" sz="3000"/>
              <a:t>Providing </a:t>
            </a:r>
            <a:r>
              <a:rPr lang="en-US" sz="3000" b="1">
                <a:solidFill>
                  <a:schemeClr val="dk2"/>
                </a:solidFill>
              </a:rPr>
              <a:t>diagnostic questionnaires</a:t>
            </a:r>
            <a:r>
              <a:rPr lang="en-US" sz="3000"/>
              <a:t>;</a:t>
            </a:r>
            <a:endParaRPr sz="3000"/>
          </a:p>
          <a:p>
            <a:pPr marL="457200" lvl="0" indent="-419100" algn="l" rtl="0">
              <a:spcBef>
                <a:spcPts val="0"/>
              </a:spcBef>
              <a:spcAft>
                <a:spcPts val="0"/>
              </a:spcAft>
              <a:buSzPts val="3000"/>
              <a:buChar char="•"/>
            </a:pPr>
            <a:r>
              <a:rPr lang="en-US" sz="3000"/>
              <a:t>Providing </a:t>
            </a:r>
            <a:r>
              <a:rPr lang="en-US" sz="3000" b="1">
                <a:solidFill>
                  <a:schemeClr val="dk2"/>
                </a:solidFill>
              </a:rPr>
              <a:t>MCQs</a:t>
            </a:r>
            <a:r>
              <a:rPr lang="en-US" sz="3000"/>
              <a:t> with distractors.</a:t>
            </a:r>
            <a:endParaRPr sz="3000"/>
          </a:p>
        </p:txBody>
      </p:sp>
    </p:spTree>
    <p:extLst>
      <p:ext uri="{BB962C8B-B14F-4D97-AF65-F5344CB8AC3E}">
        <p14:creationId xmlns:p14="http://schemas.microsoft.com/office/powerpoint/2010/main" val="3658355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3687-FB7E-5345-A0C5-3706989D46D5}"/>
              </a:ext>
            </a:extLst>
          </p:cNvPr>
          <p:cNvSpPr>
            <a:spLocks noGrp="1"/>
          </p:cNvSpPr>
          <p:nvPr>
            <p:ph type="title"/>
          </p:nvPr>
        </p:nvSpPr>
        <p:spPr/>
        <p:txBody>
          <a:bodyPr/>
          <a:lstStyle/>
          <a:p>
            <a:r>
              <a:rPr lang="it-IT" b="1"/>
              <a:t>Peer instruction for active learning</a:t>
            </a:r>
          </a:p>
        </p:txBody>
      </p:sp>
      <p:sp>
        <p:nvSpPr>
          <p:cNvPr id="3" name="Content Placeholder 2">
            <a:extLst>
              <a:ext uri="{FF2B5EF4-FFF2-40B4-BE49-F238E27FC236}">
                <a16:creationId xmlns:a16="http://schemas.microsoft.com/office/drawing/2014/main" id="{BD145855-7FB7-AA45-9C1A-D8B98659F022}"/>
              </a:ext>
            </a:extLst>
          </p:cNvPr>
          <p:cNvSpPr>
            <a:spLocks noGrp="1"/>
          </p:cNvSpPr>
          <p:nvPr>
            <p:ph idx="1"/>
          </p:nvPr>
        </p:nvSpPr>
        <p:spPr/>
        <p:txBody>
          <a:bodyPr>
            <a:normAutofit/>
          </a:bodyPr>
          <a:lstStyle/>
          <a:p>
            <a:r>
              <a:rPr lang="it-IT" sz="3200"/>
              <a:t>Peer instruction for active learning (Eric Mazur): </a:t>
            </a:r>
            <a:r>
              <a:rPr lang="it-IT" sz="3200">
                <a:hlinkClick r:id="rId2"/>
              </a:rPr>
              <a:t>https://www.youtube.com/watch?v=Z9orbxoRofI</a:t>
            </a:r>
            <a:endParaRPr lang="it-IT" sz="3200"/>
          </a:p>
          <a:p>
            <a:pPr marL="0" indent="0">
              <a:buNone/>
            </a:pPr>
            <a:endParaRPr lang="it-IT" sz="3200"/>
          </a:p>
          <a:p>
            <a:r>
              <a:rPr lang="it-IT" sz="3200"/>
              <a:t>ConcepTests at Avanti's Learning Centre in Kanpur</a:t>
            </a:r>
          </a:p>
          <a:p>
            <a:pPr marL="0" indent="0">
              <a:buNone/>
            </a:pPr>
            <a:r>
              <a:rPr lang="it-IT" sz="3200">
                <a:hlinkClick r:id="rId3"/>
              </a:rPr>
              <a:t>https://www.youtube.com/watch?v=2LbuoxAy56o&amp;t=2s</a:t>
            </a:r>
            <a:endParaRPr lang="it-IT" sz="3200"/>
          </a:p>
          <a:p>
            <a:endParaRPr lang="it-IT" sz="3200"/>
          </a:p>
          <a:p>
            <a:pPr marL="0" indent="0">
              <a:buNone/>
            </a:pPr>
            <a:endParaRPr lang="it-IT" sz="3200"/>
          </a:p>
          <a:p>
            <a:pPr marL="0" indent="0">
              <a:buNone/>
            </a:pPr>
            <a:endParaRPr lang="it-IT" sz="3200"/>
          </a:p>
        </p:txBody>
      </p:sp>
    </p:spTree>
    <p:extLst>
      <p:ext uri="{BB962C8B-B14F-4D97-AF65-F5344CB8AC3E}">
        <p14:creationId xmlns:p14="http://schemas.microsoft.com/office/powerpoint/2010/main" val="4008415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8CE193-2B59-DF46-85BC-53C9FCDF482E}"/>
              </a:ext>
            </a:extLst>
          </p:cNvPr>
          <p:cNvPicPr>
            <a:picLocks noChangeAspect="1"/>
          </p:cNvPicPr>
          <p:nvPr/>
        </p:nvPicPr>
        <p:blipFill>
          <a:blip r:embed="rId3"/>
          <a:stretch>
            <a:fillRect/>
          </a:stretch>
        </p:blipFill>
        <p:spPr>
          <a:xfrm>
            <a:off x="2452390" y="461666"/>
            <a:ext cx="6533186" cy="1415533"/>
          </a:xfrm>
          <a:prstGeom prst="rect">
            <a:avLst/>
          </a:prstGeom>
        </p:spPr>
      </p:pic>
      <p:sp>
        <p:nvSpPr>
          <p:cNvPr id="4" name="Rectangle 3">
            <a:extLst>
              <a:ext uri="{FF2B5EF4-FFF2-40B4-BE49-F238E27FC236}">
                <a16:creationId xmlns:a16="http://schemas.microsoft.com/office/drawing/2014/main" id="{78199B50-41A5-E345-AC1A-41F94E655697}"/>
              </a:ext>
            </a:extLst>
          </p:cNvPr>
          <p:cNvSpPr/>
          <p:nvPr/>
        </p:nvSpPr>
        <p:spPr>
          <a:xfrm>
            <a:off x="1812241" y="461665"/>
            <a:ext cx="4720180" cy="6174662"/>
          </a:xfrm>
          <a:prstGeom prst="rect">
            <a:avLst/>
          </a:prstGeom>
          <a:solidFill>
            <a:srgbClr val="C00000">
              <a:alpha val="8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7AF100C1-D09F-2742-A53A-BD5F4DD556A9}"/>
              </a:ext>
            </a:extLst>
          </p:cNvPr>
          <p:cNvSpPr/>
          <p:nvPr/>
        </p:nvSpPr>
        <p:spPr>
          <a:xfrm>
            <a:off x="6532422" y="461665"/>
            <a:ext cx="3938935" cy="6174662"/>
          </a:xfrm>
          <a:prstGeom prst="rect">
            <a:avLst/>
          </a:prstGeom>
          <a:solidFill>
            <a:schemeClr val="accent6">
              <a:lumMod val="40000"/>
              <a:lumOff val="60000"/>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ctangle 1">
            <a:extLst>
              <a:ext uri="{FF2B5EF4-FFF2-40B4-BE49-F238E27FC236}">
                <a16:creationId xmlns:a16="http://schemas.microsoft.com/office/drawing/2014/main" id="{46770648-DC33-E046-86DD-72FF048F8064}"/>
              </a:ext>
            </a:extLst>
          </p:cNvPr>
          <p:cNvSpPr/>
          <p:nvPr/>
        </p:nvSpPr>
        <p:spPr>
          <a:xfrm>
            <a:off x="3324766" y="1274"/>
            <a:ext cx="6183103" cy="461665"/>
          </a:xfrm>
          <a:prstGeom prst="rect">
            <a:avLst/>
          </a:prstGeom>
        </p:spPr>
        <p:txBody>
          <a:bodyPr wrap="none">
            <a:spAutoFit/>
          </a:bodyPr>
          <a:lstStyle/>
          <a:p>
            <a:r>
              <a:rPr lang="it-IT" sz="2400">
                <a:latin typeface="Corbel" panose="020B0503020204020204" pitchFamily="34" charset="0"/>
              </a:rPr>
              <a:t>Formative assessment can come in many forms</a:t>
            </a:r>
            <a:endParaRPr lang="it-IT" sz="2400" b="1">
              <a:latin typeface="Corbel" panose="020B0503020204020204" pitchFamily="34" charset="0"/>
            </a:endParaRPr>
          </a:p>
        </p:txBody>
      </p:sp>
      <p:sp>
        <p:nvSpPr>
          <p:cNvPr id="3" name="Rectangle 2">
            <a:extLst>
              <a:ext uri="{FF2B5EF4-FFF2-40B4-BE49-F238E27FC236}">
                <a16:creationId xmlns:a16="http://schemas.microsoft.com/office/drawing/2014/main" id="{CDE8C051-CEEB-A54C-AF68-FF0FB3B69908}"/>
              </a:ext>
            </a:extLst>
          </p:cNvPr>
          <p:cNvSpPr/>
          <p:nvPr/>
        </p:nvSpPr>
        <p:spPr>
          <a:xfrm>
            <a:off x="2025414" y="2005283"/>
            <a:ext cx="4231795" cy="4093428"/>
          </a:xfrm>
          <a:prstGeom prst="rect">
            <a:avLst/>
          </a:prstGeom>
        </p:spPr>
        <p:txBody>
          <a:bodyPr wrap="square">
            <a:spAutoFit/>
          </a:bodyPr>
          <a:lstStyle/>
          <a:p>
            <a:pPr marL="342900" indent="-342900">
              <a:buFont typeface="Arial" panose="020B0604020202020204" pitchFamily="34" charset="0"/>
              <a:buChar char="•"/>
            </a:pPr>
            <a:r>
              <a:rPr lang="en-US" sz="2000">
                <a:latin typeface="Corbel" panose="020B0503020204020204" pitchFamily="34" charset="0"/>
              </a:rPr>
              <a:t>Questionnaires</a:t>
            </a:r>
          </a:p>
          <a:p>
            <a:pPr marL="342900" lvl="3" indent="-342900">
              <a:buSzPct val="100000"/>
              <a:buFont typeface="Courier New" panose="02070309020205020404" pitchFamily="49" charset="0"/>
              <a:buChar char="o"/>
            </a:pPr>
            <a:r>
              <a:rPr lang="en-US" sz="2000">
                <a:latin typeface="Corbel" panose="020B0503020204020204" pitchFamily="34" charset="0"/>
              </a:rPr>
              <a:t>Google forms</a:t>
            </a:r>
          </a:p>
          <a:p>
            <a:pPr marL="342900" lvl="3" indent="-342900">
              <a:buSzPct val="100000"/>
              <a:buFont typeface="Courier New" panose="02070309020205020404" pitchFamily="49" charset="0"/>
              <a:buChar char="o"/>
            </a:pPr>
            <a:r>
              <a:rPr lang="en-US" sz="2000">
                <a:latin typeface="Corbel" panose="020B0503020204020204" pitchFamily="34" charset="0"/>
              </a:rPr>
              <a:t>Socrative</a:t>
            </a:r>
          </a:p>
          <a:p>
            <a:pPr marL="342900" lvl="3" indent="-342900">
              <a:buSzPct val="100000"/>
              <a:buFont typeface="Courier New" panose="02070309020205020404" pitchFamily="49" charset="0"/>
              <a:buChar char="o"/>
            </a:pPr>
            <a:r>
              <a:rPr lang="en-US" sz="2000">
                <a:latin typeface="Corbel" panose="020B0503020204020204" pitchFamily="34" charset="0"/>
              </a:rPr>
              <a:t>MentiMeter</a:t>
            </a:r>
          </a:p>
          <a:p>
            <a:pPr marL="342900" lvl="3" indent="-342900">
              <a:buSzPct val="100000"/>
              <a:buFont typeface="Courier New" panose="02070309020205020404" pitchFamily="49" charset="0"/>
              <a:buChar char="o"/>
            </a:pPr>
            <a:r>
              <a:rPr lang="en-US" sz="2000">
                <a:latin typeface="Corbel" panose="020B0503020204020204" pitchFamily="34" charset="0"/>
              </a:rPr>
              <a:t>Raise hands </a:t>
            </a:r>
          </a:p>
          <a:p>
            <a:pPr marL="342900" lvl="3" indent="-342900">
              <a:buSzPct val="100000"/>
              <a:buFont typeface="Courier New" panose="02070309020205020404" pitchFamily="49" charset="0"/>
              <a:buChar char="o"/>
            </a:pPr>
            <a:r>
              <a:rPr lang="en-US" sz="2000">
                <a:latin typeface="Corbel" panose="020B0503020204020204" pitchFamily="34" charset="0"/>
              </a:rPr>
              <a:t>Cliquer/sticky notes</a:t>
            </a:r>
          </a:p>
          <a:p>
            <a:pPr marL="342900" lvl="3" indent="-342900">
              <a:buSzPct val="100000"/>
              <a:buFont typeface="Courier New" panose="02070309020205020404" pitchFamily="49" charset="0"/>
              <a:buChar char="o"/>
            </a:pPr>
            <a:r>
              <a:rPr lang="en-US" sz="2000">
                <a:latin typeface="Corbel" panose="020B0503020204020204" pitchFamily="34" charset="0"/>
              </a:rPr>
              <a:t>MCQs</a:t>
            </a:r>
          </a:p>
          <a:p>
            <a:r>
              <a:rPr lang="en-US" sz="2000">
                <a:latin typeface="Corbel" panose="020B0503020204020204" pitchFamily="34" charset="0"/>
              </a:rPr>
              <a:t>-     Discussions/brainstormings</a:t>
            </a:r>
          </a:p>
          <a:p>
            <a:r>
              <a:rPr lang="en-US" sz="2000">
                <a:latin typeface="Corbel" panose="020B0503020204020204" pitchFamily="34" charset="0"/>
              </a:rPr>
              <a:t>-     Concept maps</a:t>
            </a:r>
          </a:p>
          <a:p>
            <a:r>
              <a:rPr lang="en-US" sz="2000">
                <a:latin typeface="Corbel" panose="020B0503020204020204" pitchFamily="34" charset="0"/>
              </a:rPr>
              <a:t>-     Self-assessment/self-feedback</a:t>
            </a:r>
          </a:p>
          <a:p>
            <a:pPr marL="342900" indent="-342900">
              <a:buFontTx/>
              <a:buChar char="-"/>
            </a:pPr>
            <a:r>
              <a:rPr lang="en-US" sz="2000">
                <a:latin typeface="Corbel" panose="020B0503020204020204" pitchFamily="34" charset="0"/>
              </a:rPr>
              <a:t>Peer assessment</a:t>
            </a:r>
          </a:p>
          <a:p>
            <a:pPr marL="342900" indent="-342900">
              <a:buFontTx/>
              <a:buChar char="-"/>
            </a:pPr>
            <a:r>
              <a:rPr lang="en-US" sz="2000">
                <a:latin typeface="Corbel" panose="020B0503020204020204" pitchFamily="34" charset="0"/>
              </a:rPr>
              <a:t>Fist of five</a:t>
            </a:r>
          </a:p>
          <a:p>
            <a:pPr marL="342900" indent="-342900">
              <a:buFontTx/>
              <a:buChar char="-"/>
            </a:pPr>
            <a:r>
              <a:rPr lang="en-US" sz="2000">
                <a:latin typeface="Corbel" panose="020B0503020204020204" pitchFamily="34" charset="0"/>
              </a:rPr>
              <a:t>One up one down (+/-)</a:t>
            </a:r>
          </a:p>
        </p:txBody>
      </p:sp>
      <p:sp>
        <p:nvSpPr>
          <p:cNvPr id="6" name="Rectangle 5">
            <a:extLst>
              <a:ext uri="{FF2B5EF4-FFF2-40B4-BE49-F238E27FC236}">
                <a16:creationId xmlns:a16="http://schemas.microsoft.com/office/drawing/2014/main" id="{48A6989F-18AB-794C-8E0B-DA14BFBDAE1E}"/>
              </a:ext>
            </a:extLst>
          </p:cNvPr>
          <p:cNvSpPr/>
          <p:nvPr/>
        </p:nvSpPr>
        <p:spPr>
          <a:xfrm>
            <a:off x="6684821" y="2235123"/>
            <a:ext cx="3745929" cy="4708981"/>
          </a:xfrm>
          <a:prstGeom prst="rect">
            <a:avLst/>
          </a:prstGeom>
        </p:spPr>
        <p:txBody>
          <a:bodyPr wrap="square">
            <a:spAutoFit/>
          </a:bodyPr>
          <a:lstStyle/>
          <a:p>
            <a:r>
              <a:rPr lang="en-US" sz="2000"/>
              <a:t>- Prova scritta</a:t>
            </a:r>
          </a:p>
          <a:p>
            <a:pPr lvl="1"/>
            <a:r>
              <a:rPr lang="en-US" sz="2000"/>
              <a:t>-Domande a risposta multipla</a:t>
            </a:r>
          </a:p>
          <a:p>
            <a:pPr lvl="1"/>
            <a:r>
              <a:rPr lang="en-US" sz="2000"/>
              <a:t>-Domande a risposta aperta</a:t>
            </a:r>
          </a:p>
          <a:p>
            <a:pPr lvl="1"/>
            <a:r>
              <a:rPr lang="en-US" sz="2000"/>
              <a:t>-Saggio</a:t>
            </a:r>
          </a:p>
          <a:p>
            <a:pPr lvl="1"/>
            <a:r>
              <a:rPr lang="en-US" sz="2000"/>
              <a:t>-Problem solving</a:t>
            </a:r>
          </a:p>
          <a:p>
            <a:r>
              <a:rPr lang="en-US" sz="2000"/>
              <a:t>- Prova orale</a:t>
            </a:r>
          </a:p>
          <a:p>
            <a:r>
              <a:rPr lang="en-US" sz="2000"/>
              <a:t>- Prova pratica</a:t>
            </a:r>
          </a:p>
          <a:p>
            <a:r>
              <a:rPr lang="en-US" sz="2000"/>
              <a:t>- Portfolio (consegna del)</a:t>
            </a:r>
          </a:p>
          <a:p>
            <a:r>
              <a:rPr lang="en-US" sz="2000"/>
              <a:t>- Report</a:t>
            </a:r>
          </a:p>
          <a:p>
            <a:r>
              <a:rPr lang="en-US" sz="2000"/>
              <a:t>- Griglia di valutazione (usata per dare il voto/giudizio)</a:t>
            </a:r>
          </a:p>
          <a:p>
            <a:r>
              <a:rPr lang="en-US" sz="2000"/>
              <a:t>- Presentazioni</a:t>
            </a:r>
          </a:p>
          <a:p>
            <a:r>
              <a:rPr lang="en-US" sz="2000"/>
              <a:t>- Autovalutazione</a:t>
            </a:r>
          </a:p>
          <a:p>
            <a:r>
              <a:rPr lang="en-US" sz="2000"/>
              <a:t>- Valutazione dei pari</a:t>
            </a:r>
          </a:p>
          <a:p>
            <a:endParaRPr lang="en-US" sz="2000"/>
          </a:p>
        </p:txBody>
      </p:sp>
      <p:sp>
        <p:nvSpPr>
          <p:cNvPr id="8" name="Rectangle 7">
            <a:extLst>
              <a:ext uri="{FF2B5EF4-FFF2-40B4-BE49-F238E27FC236}">
                <a16:creationId xmlns:a16="http://schemas.microsoft.com/office/drawing/2014/main" id="{3E809AFF-B6ED-E24B-8BF1-7022ED24D96F}"/>
              </a:ext>
            </a:extLst>
          </p:cNvPr>
          <p:cNvSpPr/>
          <p:nvPr/>
        </p:nvSpPr>
        <p:spPr>
          <a:xfrm>
            <a:off x="6561917" y="1877198"/>
            <a:ext cx="4144046" cy="4980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90890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9C2AF-8D06-BD49-BC51-DED971D85BCD}"/>
              </a:ext>
            </a:extLst>
          </p:cNvPr>
          <p:cNvSpPr>
            <a:spLocks noGrp="1"/>
          </p:cNvSpPr>
          <p:nvPr>
            <p:ph type="title"/>
          </p:nvPr>
        </p:nvSpPr>
        <p:spPr/>
        <p:txBody>
          <a:bodyPr/>
          <a:lstStyle/>
          <a:p>
            <a:endParaRPr lang="it-IT"/>
          </a:p>
        </p:txBody>
      </p:sp>
      <p:sp>
        <p:nvSpPr>
          <p:cNvPr id="3" name="Text Placeholder 2">
            <a:extLst>
              <a:ext uri="{FF2B5EF4-FFF2-40B4-BE49-F238E27FC236}">
                <a16:creationId xmlns:a16="http://schemas.microsoft.com/office/drawing/2014/main" id="{92570A4C-5F2B-8A47-9806-1A64FC2FD0C7}"/>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3206107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4821-77F6-8C4B-ADF0-7EF84C707807}"/>
              </a:ext>
            </a:extLst>
          </p:cNvPr>
          <p:cNvSpPr>
            <a:spLocks noGrp="1"/>
          </p:cNvSpPr>
          <p:nvPr>
            <p:ph type="title"/>
          </p:nvPr>
        </p:nvSpPr>
        <p:spPr/>
        <p:txBody>
          <a:bodyPr/>
          <a:lstStyle/>
          <a:p>
            <a:endParaRPr lang="it-IT"/>
          </a:p>
        </p:txBody>
      </p:sp>
      <p:sp>
        <p:nvSpPr>
          <p:cNvPr id="3" name="Text Placeholder 2">
            <a:extLst>
              <a:ext uri="{FF2B5EF4-FFF2-40B4-BE49-F238E27FC236}">
                <a16:creationId xmlns:a16="http://schemas.microsoft.com/office/drawing/2014/main" id="{CB59D341-F4BF-5245-AEE5-651314F59FAE}"/>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3507700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749D1-DFDE-9544-8EDC-6B9B84712FCB}"/>
              </a:ext>
            </a:extLst>
          </p:cNvPr>
          <p:cNvSpPr>
            <a:spLocks noGrp="1"/>
          </p:cNvSpPr>
          <p:nvPr>
            <p:ph type="title"/>
          </p:nvPr>
        </p:nvSpPr>
        <p:spPr/>
        <p:txBody>
          <a:bodyPr/>
          <a:lstStyle/>
          <a:p>
            <a:endParaRPr lang="it-IT"/>
          </a:p>
        </p:txBody>
      </p:sp>
      <p:sp>
        <p:nvSpPr>
          <p:cNvPr id="3" name="Text Placeholder 2">
            <a:extLst>
              <a:ext uri="{FF2B5EF4-FFF2-40B4-BE49-F238E27FC236}">
                <a16:creationId xmlns:a16="http://schemas.microsoft.com/office/drawing/2014/main" id="{E723A681-49C1-5948-B3C3-B286784FECF5}"/>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395832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73759-4A05-FE4E-A7B8-035AA215F933}"/>
              </a:ext>
            </a:extLst>
          </p:cNvPr>
          <p:cNvSpPr>
            <a:spLocks noGrp="1"/>
          </p:cNvSpPr>
          <p:nvPr>
            <p:ph type="title"/>
          </p:nvPr>
        </p:nvSpPr>
        <p:spPr/>
        <p:txBody>
          <a:bodyPr/>
          <a:lstStyle/>
          <a:p>
            <a:endParaRPr lang="it-IT"/>
          </a:p>
        </p:txBody>
      </p:sp>
      <p:sp>
        <p:nvSpPr>
          <p:cNvPr id="3" name="Text Placeholder 2">
            <a:extLst>
              <a:ext uri="{FF2B5EF4-FFF2-40B4-BE49-F238E27FC236}">
                <a16:creationId xmlns:a16="http://schemas.microsoft.com/office/drawing/2014/main" id="{5851046A-4B14-5B4D-AEA0-993D95406B85}"/>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2763771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0C1A-5B78-9948-B8C9-3AA35D7B5738}"/>
              </a:ext>
            </a:extLst>
          </p:cNvPr>
          <p:cNvSpPr>
            <a:spLocks noGrp="1"/>
          </p:cNvSpPr>
          <p:nvPr>
            <p:ph type="title"/>
          </p:nvPr>
        </p:nvSpPr>
        <p:spPr>
          <a:xfrm>
            <a:off x="3424802" y="0"/>
            <a:ext cx="5497854" cy="752473"/>
          </a:xfrm>
        </p:spPr>
        <p:txBody>
          <a:bodyPr>
            <a:normAutofit fontScale="90000"/>
          </a:bodyPr>
          <a:lstStyle/>
          <a:p>
            <a:r>
              <a:rPr lang="en-US" sz="3200" b="1"/>
              <a:t>Socrative: https://b.socrative.com/</a:t>
            </a:r>
            <a:endParaRPr lang="it-IT" sz="3200" b="1"/>
          </a:p>
        </p:txBody>
      </p:sp>
      <p:pic>
        <p:nvPicPr>
          <p:cNvPr id="7" name="Picture 6">
            <a:extLst>
              <a:ext uri="{FF2B5EF4-FFF2-40B4-BE49-F238E27FC236}">
                <a16:creationId xmlns:a16="http://schemas.microsoft.com/office/drawing/2014/main" id="{36D44AF0-A449-954C-B6A5-F575B31DE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629" y="575233"/>
            <a:ext cx="9544847" cy="6086825"/>
          </a:xfrm>
          <a:prstGeom prst="rect">
            <a:avLst/>
          </a:prstGeom>
        </p:spPr>
      </p:pic>
      <p:sp>
        <p:nvSpPr>
          <p:cNvPr id="8" name="TextBox 7">
            <a:extLst>
              <a:ext uri="{FF2B5EF4-FFF2-40B4-BE49-F238E27FC236}">
                <a16:creationId xmlns:a16="http://schemas.microsoft.com/office/drawing/2014/main" id="{6A69E54F-F7C6-2241-8153-8D8E9DD1B4FB}"/>
              </a:ext>
            </a:extLst>
          </p:cNvPr>
          <p:cNvSpPr txBox="1"/>
          <p:nvPr/>
        </p:nvSpPr>
        <p:spPr>
          <a:xfrm>
            <a:off x="10055218" y="6311898"/>
            <a:ext cx="742511" cy="369332"/>
          </a:xfrm>
          <a:prstGeom prst="rect">
            <a:avLst/>
          </a:prstGeom>
          <a:noFill/>
        </p:spPr>
        <p:txBody>
          <a:bodyPr wrap="none" rtlCol="0">
            <a:spAutoFit/>
          </a:bodyPr>
          <a:lstStyle/>
          <a:p>
            <a:r>
              <a:rPr lang="en-US"/>
              <a:t>12/22</a:t>
            </a:r>
            <a:endParaRPr lang="it-IT"/>
          </a:p>
        </p:txBody>
      </p:sp>
    </p:spTree>
    <p:extLst>
      <p:ext uri="{BB962C8B-B14F-4D97-AF65-F5344CB8AC3E}">
        <p14:creationId xmlns:p14="http://schemas.microsoft.com/office/powerpoint/2010/main" val="389128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0C1A-5B78-9948-B8C9-3AA35D7B5738}"/>
              </a:ext>
            </a:extLst>
          </p:cNvPr>
          <p:cNvSpPr>
            <a:spLocks noGrp="1"/>
          </p:cNvSpPr>
          <p:nvPr>
            <p:ph type="title"/>
          </p:nvPr>
        </p:nvSpPr>
        <p:spPr>
          <a:xfrm>
            <a:off x="3686060" y="-43543"/>
            <a:ext cx="5497854" cy="752473"/>
          </a:xfrm>
        </p:spPr>
        <p:txBody>
          <a:bodyPr>
            <a:normAutofit fontScale="90000"/>
          </a:bodyPr>
          <a:lstStyle/>
          <a:p>
            <a:r>
              <a:rPr lang="en-US" sz="3200" b="1"/>
              <a:t>Socrative: https://b.socrative.com/</a:t>
            </a:r>
            <a:endParaRPr lang="it-IT" sz="3200" b="1"/>
          </a:p>
        </p:txBody>
      </p:sp>
      <p:pic>
        <p:nvPicPr>
          <p:cNvPr id="5" name="Picture 4">
            <a:extLst>
              <a:ext uri="{FF2B5EF4-FFF2-40B4-BE49-F238E27FC236}">
                <a16:creationId xmlns:a16="http://schemas.microsoft.com/office/drawing/2014/main" id="{EF63477A-AF26-CD49-9915-2486619AC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668252"/>
            <a:ext cx="9906000" cy="6218168"/>
          </a:xfrm>
          <a:prstGeom prst="rect">
            <a:avLst/>
          </a:prstGeom>
        </p:spPr>
      </p:pic>
    </p:spTree>
    <p:extLst>
      <p:ext uri="{BB962C8B-B14F-4D97-AF65-F5344CB8AC3E}">
        <p14:creationId xmlns:p14="http://schemas.microsoft.com/office/powerpoint/2010/main" val="2696660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C9915E-7503-8142-925D-895C134F0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70433"/>
            <a:ext cx="9906000" cy="6317135"/>
          </a:xfrm>
          <a:prstGeom prst="rect">
            <a:avLst/>
          </a:prstGeom>
        </p:spPr>
      </p:pic>
    </p:spTree>
    <p:extLst>
      <p:ext uri="{BB962C8B-B14F-4D97-AF65-F5344CB8AC3E}">
        <p14:creationId xmlns:p14="http://schemas.microsoft.com/office/powerpoint/2010/main" val="2328878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8C0765-DF28-1A41-8753-D5781E287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70433"/>
            <a:ext cx="9906000" cy="6317135"/>
          </a:xfrm>
          <a:prstGeom prst="rect">
            <a:avLst/>
          </a:prstGeom>
        </p:spPr>
      </p:pic>
    </p:spTree>
    <p:extLst>
      <p:ext uri="{BB962C8B-B14F-4D97-AF65-F5344CB8AC3E}">
        <p14:creationId xmlns:p14="http://schemas.microsoft.com/office/powerpoint/2010/main" val="3131772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CF51F0-7EFF-7848-8775-EB9F2026C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659" y="0"/>
            <a:ext cx="9452683" cy="6858000"/>
          </a:xfrm>
          <a:prstGeom prst="rect">
            <a:avLst/>
          </a:prstGeom>
        </p:spPr>
      </p:pic>
    </p:spTree>
    <p:extLst>
      <p:ext uri="{BB962C8B-B14F-4D97-AF65-F5344CB8AC3E}">
        <p14:creationId xmlns:p14="http://schemas.microsoft.com/office/powerpoint/2010/main" val="208152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719675" y="2009775"/>
            <a:ext cx="10871100" cy="1734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solidFill>
                  <a:schemeClr val="accent3"/>
                </a:solidFill>
              </a:rPr>
              <a:t>Q: what are the different ways we can categorise assessment?</a:t>
            </a:r>
            <a:endParaRPr sz="3200" b="0" i="0" u="none" strike="noStrike" cap="none">
              <a:solidFill>
                <a:schemeClr val="accent3"/>
              </a:solidFill>
              <a:latin typeface="Corbel"/>
              <a:ea typeface="Corbel"/>
              <a:cs typeface="Corbel"/>
              <a:sym typeface="Corbe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8CE193-2B59-DF46-85BC-53C9FCDF482E}"/>
              </a:ext>
            </a:extLst>
          </p:cNvPr>
          <p:cNvPicPr>
            <a:picLocks noChangeAspect="1"/>
          </p:cNvPicPr>
          <p:nvPr/>
        </p:nvPicPr>
        <p:blipFill>
          <a:blip r:embed="rId3"/>
          <a:stretch>
            <a:fillRect/>
          </a:stretch>
        </p:blipFill>
        <p:spPr>
          <a:xfrm>
            <a:off x="2452390" y="461666"/>
            <a:ext cx="6533186" cy="1415533"/>
          </a:xfrm>
          <a:prstGeom prst="rect">
            <a:avLst/>
          </a:prstGeom>
        </p:spPr>
      </p:pic>
      <p:sp>
        <p:nvSpPr>
          <p:cNvPr id="4" name="Rectangle 3">
            <a:extLst>
              <a:ext uri="{FF2B5EF4-FFF2-40B4-BE49-F238E27FC236}">
                <a16:creationId xmlns:a16="http://schemas.microsoft.com/office/drawing/2014/main" id="{78199B50-41A5-E345-AC1A-41F94E655697}"/>
              </a:ext>
            </a:extLst>
          </p:cNvPr>
          <p:cNvSpPr/>
          <p:nvPr/>
        </p:nvSpPr>
        <p:spPr>
          <a:xfrm>
            <a:off x="1812241" y="461665"/>
            <a:ext cx="4720180" cy="6174662"/>
          </a:xfrm>
          <a:prstGeom prst="rect">
            <a:avLst/>
          </a:prstGeom>
          <a:solidFill>
            <a:srgbClr val="C00000">
              <a:alpha val="8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7AF100C1-D09F-2742-A53A-BD5F4DD556A9}"/>
              </a:ext>
            </a:extLst>
          </p:cNvPr>
          <p:cNvSpPr/>
          <p:nvPr/>
        </p:nvSpPr>
        <p:spPr>
          <a:xfrm>
            <a:off x="6532422" y="461665"/>
            <a:ext cx="3938935" cy="6174662"/>
          </a:xfrm>
          <a:prstGeom prst="rect">
            <a:avLst/>
          </a:prstGeom>
          <a:solidFill>
            <a:schemeClr val="accent6">
              <a:lumMod val="40000"/>
              <a:lumOff val="60000"/>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ctangle 1">
            <a:extLst>
              <a:ext uri="{FF2B5EF4-FFF2-40B4-BE49-F238E27FC236}">
                <a16:creationId xmlns:a16="http://schemas.microsoft.com/office/drawing/2014/main" id="{46770648-DC33-E046-86DD-72FF048F8064}"/>
              </a:ext>
            </a:extLst>
          </p:cNvPr>
          <p:cNvSpPr/>
          <p:nvPr/>
        </p:nvSpPr>
        <p:spPr>
          <a:xfrm>
            <a:off x="3324766" y="1274"/>
            <a:ext cx="6183103" cy="461665"/>
          </a:xfrm>
          <a:prstGeom prst="rect">
            <a:avLst/>
          </a:prstGeom>
        </p:spPr>
        <p:txBody>
          <a:bodyPr wrap="none">
            <a:spAutoFit/>
          </a:bodyPr>
          <a:lstStyle/>
          <a:p>
            <a:r>
              <a:rPr lang="it-IT" sz="2400">
                <a:latin typeface="Corbel" panose="020B0503020204020204" pitchFamily="34" charset="0"/>
              </a:rPr>
              <a:t>Formative assessment can come in many forms</a:t>
            </a:r>
            <a:endParaRPr lang="it-IT" sz="2400" b="1">
              <a:latin typeface="Corbel" panose="020B0503020204020204" pitchFamily="34" charset="0"/>
            </a:endParaRPr>
          </a:p>
        </p:txBody>
      </p:sp>
      <p:sp>
        <p:nvSpPr>
          <p:cNvPr id="3" name="Rectangle 2">
            <a:extLst>
              <a:ext uri="{FF2B5EF4-FFF2-40B4-BE49-F238E27FC236}">
                <a16:creationId xmlns:a16="http://schemas.microsoft.com/office/drawing/2014/main" id="{CDE8C051-CEEB-A54C-AF68-FF0FB3B69908}"/>
              </a:ext>
            </a:extLst>
          </p:cNvPr>
          <p:cNvSpPr/>
          <p:nvPr/>
        </p:nvSpPr>
        <p:spPr>
          <a:xfrm>
            <a:off x="2025414" y="2005283"/>
            <a:ext cx="4231795" cy="4708981"/>
          </a:xfrm>
          <a:prstGeom prst="rect">
            <a:avLst/>
          </a:prstGeom>
        </p:spPr>
        <p:txBody>
          <a:bodyPr wrap="square">
            <a:spAutoFit/>
          </a:bodyPr>
          <a:lstStyle/>
          <a:p>
            <a:r>
              <a:rPr lang="en-US" sz="2000">
                <a:latin typeface="Corbel" panose="020B0503020204020204" pitchFamily="34" charset="0"/>
              </a:rPr>
              <a:t>Questionnaires</a:t>
            </a:r>
          </a:p>
          <a:p>
            <a:pPr marL="342900" lvl="3" indent="-342900">
              <a:buSzPct val="100000"/>
              <a:buFont typeface="Courier New" panose="02070309020205020404" pitchFamily="49" charset="0"/>
              <a:buChar char="o"/>
            </a:pPr>
            <a:r>
              <a:rPr lang="en-US" sz="2000">
                <a:latin typeface="Corbel" panose="020B0503020204020204" pitchFamily="34" charset="0"/>
              </a:rPr>
              <a:t>Google forms</a:t>
            </a:r>
          </a:p>
          <a:p>
            <a:pPr marL="342900" lvl="3" indent="-342900">
              <a:buSzPct val="100000"/>
              <a:buFont typeface="Courier New" panose="02070309020205020404" pitchFamily="49" charset="0"/>
              <a:buChar char="o"/>
            </a:pPr>
            <a:r>
              <a:rPr lang="en-US" sz="2000">
                <a:latin typeface="Corbel" panose="020B0503020204020204" pitchFamily="34" charset="0"/>
              </a:rPr>
              <a:t>Socrative</a:t>
            </a:r>
          </a:p>
          <a:p>
            <a:pPr marL="342900" lvl="3" indent="-342900">
              <a:buSzPct val="100000"/>
              <a:buFont typeface="Courier New" panose="02070309020205020404" pitchFamily="49" charset="0"/>
              <a:buChar char="o"/>
            </a:pPr>
            <a:r>
              <a:rPr lang="en-US" sz="2000">
                <a:latin typeface="Corbel" panose="020B0503020204020204" pitchFamily="34" charset="0"/>
              </a:rPr>
              <a:t>MentiMeter</a:t>
            </a:r>
          </a:p>
          <a:p>
            <a:pPr marL="342900" lvl="3" indent="-342900">
              <a:buSzPct val="100000"/>
              <a:buFont typeface="Courier New" panose="02070309020205020404" pitchFamily="49" charset="0"/>
              <a:buChar char="o"/>
            </a:pPr>
            <a:r>
              <a:rPr lang="en-US" sz="2000">
                <a:latin typeface="Corbel" panose="020B0503020204020204" pitchFamily="34" charset="0"/>
              </a:rPr>
              <a:t>Raise hands </a:t>
            </a:r>
          </a:p>
          <a:p>
            <a:pPr marL="342900" lvl="3" indent="-342900">
              <a:buSzPct val="100000"/>
              <a:buFont typeface="Courier New" panose="02070309020205020404" pitchFamily="49" charset="0"/>
              <a:buChar char="o"/>
            </a:pPr>
            <a:r>
              <a:rPr lang="en-US" sz="2000">
                <a:latin typeface="Corbel" panose="020B0503020204020204" pitchFamily="34" charset="0"/>
              </a:rPr>
              <a:t>Cliquer/sticky notes</a:t>
            </a:r>
          </a:p>
          <a:p>
            <a:pPr marL="342900" lvl="3" indent="-342900">
              <a:buSzPct val="100000"/>
              <a:buFont typeface="Courier New" panose="02070309020205020404" pitchFamily="49" charset="0"/>
              <a:buChar char="o"/>
            </a:pPr>
            <a:r>
              <a:rPr lang="en-US" sz="2000">
                <a:latin typeface="Corbel" panose="020B0503020204020204" pitchFamily="34" charset="0"/>
              </a:rPr>
              <a:t>MCQs</a:t>
            </a:r>
          </a:p>
          <a:p>
            <a:r>
              <a:rPr lang="en-US" sz="2000">
                <a:latin typeface="Corbel" panose="020B0503020204020204" pitchFamily="34" charset="0"/>
              </a:rPr>
              <a:t>- One up one down (+/-)</a:t>
            </a:r>
          </a:p>
          <a:p>
            <a:r>
              <a:rPr lang="en-US" sz="2000">
                <a:latin typeface="Corbel" panose="020B0503020204020204" pitchFamily="34" charset="0"/>
              </a:rPr>
              <a:t>- Portfolio</a:t>
            </a:r>
          </a:p>
          <a:p>
            <a:r>
              <a:rPr lang="en-US" sz="2000">
                <a:latin typeface="Corbel" panose="020B0503020204020204" pitchFamily="34" charset="0"/>
              </a:rPr>
              <a:t>- Discussions/brainstormings</a:t>
            </a:r>
          </a:p>
          <a:p>
            <a:r>
              <a:rPr lang="en-US" sz="2000">
                <a:latin typeface="Corbel" panose="020B0503020204020204" pitchFamily="34" charset="0"/>
              </a:rPr>
              <a:t>- Concept maps</a:t>
            </a:r>
          </a:p>
          <a:p>
            <a:r>
              <a:rPr lang="en-US" sz="2000">
                <a:latin typeface="Corbel" panose="020B0503020204020204" pitchFamily="34" charset="0"/>
              </a:rPr>
              <a:t>- Rubrics</a:t>
            </a:r>
          </a:p>
          <a:p>
            <a:r>
              <a:rPr lang="en-US" sz="2000">
                <a:latin typeface="Corbel" panose="020B0503020204020204" pitchFamily="34" charset="0"/>
              </a:rPr>
              <a:t>- Self-assessment/self-feedback</a:t>
            </a:r>
          </a:p>
          <a:p>
            <a:r>
              <a:rPr lang="en-US" sz="2000">
                <a:latin typeface="Corbel" panose="020B0503020204020204" pitchFamily="34" charset="0"/>
              </a:rPr>
              <a:t>- Peer assessment</a:t>
            </a:r>
          </a:p>
          <a:p>
            <a:r>
              <a:rPr lang="en-US" sz="2000">
                <a:latin typeface="Corbel" panose="020B0503020204020204" pitchFamily="34" charset="0"/>
              </a:rPr>
              <a:t>- Fist of five</a:t>
            </a:r>
          </a:p>
        </p:txBody>
      </p:sp>
      <p:sp>
        <p:nvSpPr>
          <p:cNvPr id="6" name="Rectangle 5">
            <a:extLst>
              <a:ext uri="{FF2B5EF4-FFF2-40B4-BE49-F238E27FC236}">
                <a16:creationId xmlns:a16="http://schemas.microsoft.com/office/drawing/2014/main" id="{48A6989F-18AB-794C-8E0B-DA14BFBDAE1E}"/>
              </a:ext>
            </a:extLst>
          </p:cNvPr>
          <p:cNvSpPr/>
          <p:nvPr/>
        </p:nvSpPr>
        <p:spPr>
          <a:xfrm>
            <a:off x="6684821" y="2235123"/>
            <a:ext cx="3745929" cy="4708981"/>
          </a:xfrm>
          <a:prstGeom prst="rect">
            <a:avLst/>
          </a:prstGeom>
        </p:spPr>
        <p:txBody>
          <a:bodyPr wrap="square">
            <a:spAutoFit/>
          </a:bodyPr>
          <a:lstStyle/>
          <a:p>
            <a:r>
              <a:rPr lang="en-US" sz="2000"/>
              <a:t>- Prova scritta</a:t>
            </a:r>
          </a:p>
          <a:p>
            <a:pPr lvl="1"/>
            <a:r>
              <a:rPr lang="en-US" sz="2000"/>
              <a:t>-Domande a risposta multipla</a:t>
            </a:r>
          </a:p>
          <a:p>
            <a:pPr lvl="1"/>
            <a:r>
              <a:rPr lang="en-US" sz="2000"/>
              <a:t>-Domande a risposta aperta</a:t>
            </a:r>
          </a:p>
          <a:p>
            <a:pPr lvl="1"/>
            <a:r>
              <a:rPr lang="en-US" sz="2000"/>
              <a:t>-Saggio</a:t>
            </a:r>
          </a:p>
          <a:p>
            <a:pPr lvl="1"/>
            <a:r>
              <a:rPr lang="en-US" sz="2000"/>
              <a:t>-Problem solving</a:t>
            </a:r>
          </a:p>
          <a:p>
            <a:r>
              <a:rPr lang="en-US" sz="2000"/>
              <a:t>- Prova orale</a:t>
            </a:r>
          </a:p>
          <a:p>
            <a:r>
              <a:rPr lang="en-US" sz="2000"/>
              <a:t>- Prova pratica</a:t>
            </a:r>
          </a:p>
          <a:p>
            <a:r>
              <a:rPr lang="en-US" sz="2000"/>
              <a:t>- Portfolio (consegna del)</a:t>
            </a:r>
          </a:p>
          <a:p>
            <a:r>
              <a:rPr lang="en-US" sz="2000"/>
              <a:t>- Report</a:t>
            </a:r>
          </a:p>
          <a:p>
            <a:r>
              <a:rPr lang="en-US" sz="2000"/>
              <a:t>- Griglia di valutazione (usata per dare il voto/giudizio)</a:t>
            </a:r>
          </a:p>
          <a:p>
            <a:r>
              <a:rPr lang="en-US" sz="2000"/>
              <a:t>- Presentazioni</a:t>
            </a:r>
          </a:p>
          <a:p>
            <a:r>
              <a:rPr lang="en-US" sz="2000"/>
              <a:t>- Autovalutazione</a:t>
            </a:r>
          </a:p>
          <a:p>
            <a:r>
              <a:rPr lang="en-US" sz="2000"/>
              <a:t>- Valutazione dei pari</a:t>
            </a:r>
          </a:p>
          <a:p>
            <a:endParaRPr lang="en-US" sz="2000"/>
          </a:p>
        </p:txBody>
      </p:sp>
      <p:sp>
        <p:nvSpPr>
          <p:cNvPr id="8" name="Rectangle 7">
            <a:extLst>
              <a:ext uri="{FF2B5EF4-FFF2-40B4-BE49-F238E27FC236}">
                <a16:creationId xmlns:a16="http://schemas.microsoft.com/office/drawing/2014/main" id="{3E809AFF-B6ED-E24B-8BF1-7022ED24D96F}"/>
              </a:ext>
            </a:extLst>
          </p:cNvPr>
          <p:cNvSpPr/>
          <p:nvPr/>
        </p:nvSpPr>
        <p:spPr>
          <a:xfrm>
            <a:off x="6561917" y="1877198"/>
            <a:ext cx="4144046" cy="4980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202257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10C9-3C1B-4E49-A299-104218C84C43}"/>
              </a:ext>
            </a:extLst>
          </p:cNvPr>
          <p:cNvSpPr>
            <a:spLocks noGrp="1"/>
          </p:cNvSpPr>
          <p:nvPr>
            <p:ph type="title"/>
          </p:nvPr>
        </p:nvSpPr>
        <p:spPr/>
        <p:txBody>
          <a:bodyPr/>
          <a:lstStyle/>
          <a:p>
            <a:r>
              <a:rPr lang="it-IT"/>
              <a:t>MentiMeter</a:t>
            </a:r>
          </a:p>
        </p:txBody>
      </p:sp>
      <p:sp>
        <p:nvSpPr>
          <p:cNvPr id="3" name="Text Placeholder 2">
            <a:extLst>
              <a:ext uri="{FF2B5EF4-FFF2-40B4-BE49-F238E27FC236}">
                <a16:creationId xmlns:a16="http://schemas.microsoft.com/office/drawing/2014/main" id="{3755888D-969F-8C4E-9A68-E3DD27694083}"/>
              </a:ext>
            </a:extLst>
          </p:cNvPr>
          <p:cNvSpPr>
            <a:spLocks noGrp="1"/>
          </p:cNvSpPr>
          <p:nvPr>
            <p:ph type="body" idx="1"/>
          </p:nvPr>
        </p:nvSpPr>
        <p:spPr/>
        <p:txBody>
          <a:bodyPr/>
          <a:lstStyle/>
          <a:p>
            <a:r>
              <a:rPr lang="it-IT" sz="4400">
                <a:hlinkClick r:id="rId2"/>
              </a:rPr>
              <a:t>https://www.mentimeter.com</a:t>
            </a:r>
            <a:endParaRPr lang="it-IT" sz="4400"/>
          </a:p>
          <a:p>
            <a:pPr marL="76200" indent="0">
              <a:buNone/>
            </a:pPr>
            <a:endParaRPr lang="it-IT" sz="4400"/>
          </a:p>
        </p:txBody>
      </p:sp>
    </p:spTree>
    <p:extLst>
      <p:ext uri="{BB962C8B-B14F-4D97-AF65-F5344CB8AC3E}">
        <p14:creationId xmlns:p14="http://schemas.microsoft.com/office/powerpoint/2010/main" val="1402325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8CE193-2B59-DF46-85BC-53C9FCDF482E}"/>
              </a:ext>
            </a:extLst>
          </p:cNvPr>
          <p:cNvPicPr>
            <a:picLocks noChangeAspect="1"/>
          </p:cNvPicPr>
          <p:nvPr/>
        </p:nvPicPr>
        <p:blipFill>
          <a:blip r:embed="rId3"/>
          <a:stretch>
            <a:fillRect/>
          </a:stretch>
        </p:blipFill>
        <p:spPr>
          <a:xfrm>
            <a:off x="2452390" y="461666"/>
            <a:ext cx="6533186" cy="1415533"/>
          </a:xfrm>
          <a:prstGeom prst="rect">
            <a:avLst/>
          </a:prstGeom>
        </p:spPr>
      </p:pic>
      <p:sp>
        <p:nvSpPr>
          <p:cNvPr id="4" name="Rectangle 3">
            <a:extLst>
              <a:ext uri="{FF2B5EF4-FFF2-40B4-BE49-F238E27FC236}">
                <a16:creationId xmlns:a16="http://schemas.microsoft.com/office/drawing/2014/main" id="{78199B50-41A5-E345-AC1A-41F94E655697}"/>
              </a:ext>
            </a:extLst>
          </p:cNvPr>
          <p:cNvSpPr/>
          <p:nvPr/>
        </p:nvSpPr>
        <p:spPr>
          <a:xfrm>
            <a:off x="1812241" y="461665"/>
            <a:ext cx="4720180" cy="6174662"/>
          </a:xfrm>
          <a:prstGeom prst="rect">
            <a:avLst/>
          </a:prstGeom>
          <a:solidFill>
            <a:srgbClr val="C00000">
              <a:alpha val="8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7AF100C1-D09F-2742-A53A-BD5F4DD556A9}"/>
              </a:ext>
            </a:extLst>
          </p:cNvPr>
          <p:cNvSpPr/>
          <p:nvPr/>
        </p:nvSpPr>
        <p:spPr>
          <a:xfrm>
            <a:off x="6532422" y="461665"/>
            <a:ext cx="3938935" cy="6174662"/>
          </a:xfrm>
          <a:prstGeom prst="rect">
            <a:avLst/>
          </a:prstGeom>
          <a:solidFill>
            <a:schemeClr val="accent6">
              <a:lumMod val="40000"/>
              <a:lumOff val="60000"/>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ctangle 1">
            <a:extLst>
              <a:ext uri="{FF2B5EF4-FFF2-40B4-BE49-F238E27FC236}">
                <a16:creationId xmlns:a16="http://schemas.microsoft.com/office/drawing/2014/main" id="{46770648-DC33-E046-86DD-72FF048F8064}"/>
              </a:ext>
            </a:extLst>
          </p:cNvPr>
          <p:cNvSpPr/>
          <p:nvPr/>
        </p:nvSpPr>
        <p:spPr>
          <a:xfrm>
            <a:off x="3324766" y="1274"/>
            <a:ext cx="6183103" cy="461665"/>
          </a:xfrm>
          <a:prstGeom prst="rect">
            <a:avLst/>
          </a:prstGeom>
        </p:spPr>
        <p:txBody>
          <a:bodyPr wrap="none">
            <a:spAutoFit/>
          </a:bodyPr>
          <a:lstStyle/>
          <a:p>
            <a:r>
              <a:rPr lang="it-IT" sz="2400">
                <a:latin typeface="Corbel" panose="020B0503020204020204" pitchFamily="34" charset="0"/>
              </a:rPr>
              <a:t>Formative assessment can come in many forms</a:t>
            </a:r>
            <a:endParaRPr lang="it-IT" sz="2400" b="1">
              <a:latin typeface="Corbel" panose="020B0503020204020204" pitchFamily="34" charset="0"/>
            </a:endParaRPr>
          </a:p>
        </p:txBody>
      </p:sp>
      <p:sp>
        <p:nvSpPr>
          <p:cNvPr id="3" name="Rectangle 2">
            <a:extLst>
              <a:ext uri="{FF2B5EF4-FFF2-40B4-BE49-F238E27FC236}">
                <a16:creationId xmlns:a16="http://schemas.microsoft.com/office/drawing/2014/main" id="{CDE8C051-CEEB-A54C-AF68-FF0FB3B69908}"/>
              </a:ext>
            </a:extLst>
          </p:cNvPr>
          <p:cNvSpPr/>
          <p:nvPr/>
        </p:nvSpPr>
        <p:spPr>
          <a:xfrm>
            <a:off x="2025414" y="2005283"/>
            <a:ext cx="4231795" cy="4708981"/>
          </a:xfrm>
          <a:prstGeom prst="rect">
            <a:avLst/>
          </a:prstGeom>
        </p:spPr>
        <p:txBody>
          <a:bodyPr wrap="square">
            <a:spAutoFit/>
          </a:bodyPr>
          <a:lstStyle/>
          <a:p>
            <a:r>
              <a:rPr lang="en-US" sz="2000">
                <a:latin typeface="Corbel" panose="020B0503020204020204" pitchFamily="34" charset="0"/>
              </a:rPr>
              <a:t>Questionnaires</a:t>
            </a:r>
          </a:p>
          <a:p>
            <a:pPr marL="342900" lvl="3" indent="-342900">
              <a:buSzPct val="100000"/>
              <a:buFont typeface="Courier New" panose="02070309020205020404" pitchFamily="49" charset="0"/>
              <a:buChar char="o"/>
            </a:pPr>
            <a:r>
              <a:rPr lang="en-US" sz="2000">
                <a:latin typeface="Corbel" panose="020B0503020204020204" pitchFamily="34" charset="0"/>
              </a:rPr>
              <a:t>Google forms</a:t>
            </a:r>
          </a:p>
          <a:p>
            <a:pPr marL="342900" lvl="3" indent="-342900">
              <a:buSzPct val="100000"/>
              <a:buFont typeface="Courier New" panose="02070309020205020404" pitchFamily="49" charset="0"/>
              <a:buChar char="o"/>
            </a:pPr>
            <a:r>
              <a:rPr lang="en-US" sz="2000">
                <a:latin typeface="Corbel" panose="020B0503020204020204" pitchFamily="34" charset="0"/>
              </a:rPr>
              <a:t>Socrative</a:t>
            </a:r>
          </a:p>
          <a:p>
            <a:pPr marL="342900" lvl="3" indent="-342900">
              <a:buSzPct val="100000"/>
              <a:buFont typeface="Courier New" panose="02070309020205020404" pitchFamily="49" charset="0"/>
              <a:buChar char="o"/>
            </a:pPr>
            <a:r>
              <a:rPr lang="en-US" sz="2000">
                <a:latin typeface="Corbel" panose="020B0503020204020204" pitchFamily="34" charset="0"/>
              </a:rPr>
              <a:t>MentiMeter</a:t>
            </a:r>
          </a:p>
          <a:p>
            <a:pPr marL="342900" lvl="3" indent="-342900">
              <a:buSzPct val="100000"/>
              <a:buFont typeface="Courier New" panose="02070309020205020404" pitchFamily="49" charset="0"/>
              <a:buChar char="o"/>
            </a:pPr>
            <a:r>
              <a:rPr lang="en-US" sz="2000">
                <a:latin typeface="Corbel" panose="020B0503020204020204" pitchFamily="34" charset="0"/>
              </a:rPr>
              <a:t>Raise hands </a:t>
            </a:r>
          </a:p>
          <a:p>
            <a:pPr marL="342900" lvl="3" indent="-342900">
              <a:buSzPct val="100000"/>
              <a:buFont typeface="Courier New" panose="02070309020205020404" pitchFamily="49" charset="0"/>
              <a:buChar char="o"/>
            </a:pPr>
            <a:r>
              <a:rPr lang="en-US" sz="2000">
                <a:latin typeface="Corbel" panose="020B0503020204020204" pitchFamily="34" charset="0"/>
              </a:rPr>
              <a:t>Cliquer/sticky notes</a:t>
            </a:r>
          </a:p>
          <a:p>
            <a:pPr marL="342900" lvl="3" indent="-342900">
              <a:buSzPct val="100000"/>
              <a:buFont typeface="Courier New" panose="02070309020205020404" pitchFamily="49" charset="0"/>
              <a:buChar char="o"/>
            </a:pPr>
            <a:r>
              <a:rPr lang="en-US" sz="2000">
                <a:latin typeface="Corbel" panose="020B0503020204020204" pitchFamily="34" charset="0"/>
              </a:rPr>
              <a:t>MCQs</a:t>
            </a:r>
          </a:p>
          <a:p>
            <a:r>
              <a:rPr lang="en-US" sz="2000">
                <a:latin typeface="Corbel" panose="020B0503020204020204" pitchFamily="34" charset="0"/>
              </a:rPr>
              <a:t>- One up one down (+/-)</a:t>
            </a:r>
          </a:p>
          <a:p>
            <a:r>
              <a:rPr lang="en-US" sz="2000">
                <a:latin typeface="Corbel" panose="020B0503020204020204" pitchFamily="34" charset="0"/>
              </a:rPr>
              <a:t>- Portfolio</a:t>
            </a:r>
          </a:p>
          <a:p>
            <a:r>
              <a:rPr lang="en-US" sz="2000">
                <a:latin typeface="Corbel" panose="020B0503020204020204" pitchFamily="34" charset="0"/>
              </a:rPr>
              <a:t>- Discussions/brainstormings</a:t>
            </a:r>
          </a:p>
          <a:p>
            <a:r>
              <a:rPr lang="en-US" sz="2000">
                <a:latin typeface="Corbel" panose="020B0503020204020204" pitchFamily="34" charset="0"/>
              </a:rPr>
              <a:t>- Concept maps</a:t>
            </a:r>
          </a:p>
          <a:p>
            <a:r>
              <a:rPr lang="en-US" sz="2000">
                <a:latin typeface="Corbel" panose="020B0503020204020204" pitchFamily="34" charset="0"/>
              </a:rPr>
              <a:t>- Rubrics</a:t>
            </a:r>
          </a:p>
          <a:p>
            <a:r>
              <a:rPr lang="en-US" sz="2000">
                <a:latin typeface="Corbel" panose="020B0503020204020204" pitchFamily="34" charset="0"/>
              </a:rPr>
              <a:t>- Self-assessment/self-feedback</a:t>
            </a:r>
          </a:p>
          <a:p>
            <a:r>
              <a:rPr lang="en-US" sz="2000">
                <a:latin typeface="Corbel" panose="020B0503020204020204" pitchFamily="34" charset="0"/>
              </a:rPr>
              <a:t>- Peer assessment</a:t>
            </a:r>
          </a:p>
          <a:p>
            <a:r>
              <a:rPr lang="en-US" sz="2000">
                <a:latin typeface="Corbel" panose="020B0503020204020204" pitchFamily="34" charset="0"/>
              </a:rPr>
              <a:t>- Fist of five</a:t>
            </a:r>
          </a:p>
        </p:txBody>
      </p:sp>
      <p:sp>
        <p:nvSpPr>
          <p:cNvPr id="6" name="Rectangle 5">
            <a:extLst>
              <a:ext uri="{FF2B5EF4-FFF2-40B4-BE49-F238E27FC236}">
                <a16:creationId xmlns:a16="http://schemas.microsoft.com/office/drawing/2014/main" id="{48A6989F-18AB-794C-8E0B-DA14BFBDAE1E}"/>
              </a:ext>
            </a:extLst>
          </p:cNvPr>
          <p:cNvSpPr/>
          <p:nvPr/>
        </p:nvSpPr>
        <p:spPr>
          <a:xfrm>
            <a:off x="6684821" y="2235123"/>
            <a:ext cx="3745929" cy="4708981"/>
          </a:xfrm>
          <a:prstGeom prst="rect">
            <a:avLst/>
          </a:prstGeom>
        </p:spPr>
        <p:txBody>
          <a:bodyPr wrap="square">
            <a:spAutoFit/>
          </a:bodyPr>
          <a:lstStyle/>
          <a:p>
            <a:r>
              <a:rPr lang="en-US" sz="2000"/>
              <a:t>- Prova scritta</a:t>
            </a:r>
          </a:p>
          <a:p>
            <a:pPr lvl="1"/>
            <a:r>
              <a:rPr lang="en-US" sz="2000"/>
              <a:t>-Domande a risposta multipla</a:t>
            </a:r>
          </a:p>
          <a:p>
            <a:pPr lvl="1"/>
            <a:r>
              <a:rPr lang="en-US" sz="2000"/>
              <a:t>-Domande a risposta aperta</a:t>
            </a:r>
          </a:p>
          <a:p>
            <a:pPr lvl="1"/>
            <a:r>
              <a:rPr lang="en-US" sz="2000"/>
              <a:t>-Saggio</a:t>
            </a:r>
          </a:p>
          <a:p>
            <a:pPr lvl="1"/>
            <a:r>
              <a:rPr lang="en-US" sz="2000"/>
              <a:t>-Problem solving</a:t>
            </a:r>
          </a:p>
          <a:p>
            <a:r>
              <a:rPr lang="en-US" sz="2000"/>
              <a:t>- Prova orale</a:t>
            </a:r>
          </a:p>
          <a:p>
            <a:r>
              <a:rPr lang="en-US" sz="2000"/>
              <a:t>- Prova pratica</a:t>
            </a:r>
          </a:p>
          <a:p>
            <a:r>
              <a:rPr lang="en-US" sz="2000"/>
              <a:t>- Portfolio (consegna del)</a:t>
            </a:r>
          </a:p>
          <a:p>
            <a:r>
              <a:rPr lang="en-US" sz="2000"/>
              <a:t>- Report</a:t>
            </a:r>
          </a:p>
          <a:p>
            <a:r>
              <a:rPr lang="en-US" sz="2000"/>
              <a:t>- Griglia di valutazione (usata per dare il voto/giudizio)</a:t>
            </a:r>
          </a:p>
          <a:p>
            <a:r>
              <a:rPr lang="en-US" sz="2000"/>
              <a:t>- Presentazioni</a:t>
            </a:r>
          </a:p>
          <a:p>
            <a:r>
              <a:rPr lang="en-US" sz="2000"/>
              <a:t>- Autovalutazione</a:t>
            </a:r>
          </a:p>
          <a:p>
            <a:r>
              <a:rPr lang="en-US" sz="2000"/>
              <a:t>- Valutazione dei pari</a:t>
            </a:r>
          </a:p>
          <a:p>
            <a:endParaRPr lang="en-US" sz="2000"/>
          </a:p>
        </p:txBody>
      </p:sp>
      <p:sp>
        <p:nvSpPr>
          <p:cNvPr id="8" name="Rectangle 7">
            <a:extLst>
              <a:ext uri="{FF2B5EF4-FFF2-40B4-BE49-F238E27FC236}">
                <a16:creationId xmlns:a16="http://schemas.microsoft.com/office/drawing/2014/main" id="{3E809AFF-B6ED-E24B-8BF1-7022ED24D96F}"/>
              </a:ext>
            </a:extLst>
          </p:cNvPr>
          <p:cNvSpPr/>
          <p:nvPr/>
        </p:nvSpPr>
        <p:spPr>
          <a:xfrm>
            <a:off x="6561917" y="1877198"/>
            <a:ext cx="4144046" cy="4980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909414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719667" y="20859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MCQs: Multiple Choice Questions</a:t>
            </a:r>
            <a:endParaRPr>
              <a:solidFill>
                <a:schemeClr val="accent3"/>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Challenge: MCQ (5 min)</a:t>
            </a:r>
            <a:endParaRPr>
              <a:solidFill>
                <a:schemeClr val="accent3"/>
              </a:solidFill>
            </a:endParaRPr>
          </a:p>
        </p:txBody>
      </p:sp>
      <p:sp>
        <p:nvSpPr>
          <p:cNvPr id="116" name="Google Shape;116;p17"/>
          <p:cNvSpPr txBox="1">
            <a:spLocks noGrp="1"/>
          </p:cNvSpPr>
          <p:nvPr>
            <p:ph type="body" idx="1"/>
          </p:nvPr>
        </p:nvSpPr>
        <p:spPr>
          <a:xfrm>
            <a:off x="711200" y="1068402"/>
            <a:ext cx="10871100" cy="5217000"/>
          </a:xfrm>
          <a:prstGeom prst="rect">
            <a:avLst/>
          </a:prstGeom>
        </p:spPr>
        <p:txBody>
          <a:bodyPr spcFirstLastPara="1" wrap="square" lIns="0" tIns="0" rIns="0" bIns="0" anchor="t" anchorCtr="0">
            <a:noAutofit/>
          </a:bodyPr>
          <a:lstStyle/>
          <a:p>
            <a:pPr marL="457200" lvl="0" indent="0" algn="l" rtl="0">
              <a:spcBef>
                <a:spcPts val="480"/>
              </a:spcBef>
              <a:spcAft>
                <a:spcPts val="0"/>
              </a:spcAft>
              <a:buNone/>
            </a:pPr>
            <a:r>
              <a:rPr lang="en-US" sz="2800"/>
              <a:t>Q: what is 27 + 15 ?</a:t>
            </a:r>
            <a:endParaRPr sz="2800"/>
          </a:p>
          <a:p>
            <a:pPr marL="457200" lvl="0" indent="0" algn="l" rtl="0">
              <a:spcBef>
                <a:spcPts val="600"/>
              </a:spcBef>
              <a:spcAft>
                <a:spcPts val="0"/>
              </a:spcAft>
              <a:buNone/>
            </a:pPr>
            <a:r>
              <a:rPr lang="en-US" sz="2800"/>
              <a:t>a) 42</a:t>
            </a:r>
            <a:endParaRPr sz="2800"/>
          </a:p>
          <a:p>
            <a:pPr marL="457200" lvl="0" indent="0" algn="l" rtl="0">
              <a:spcBef>
                <a:spcPts val="600"/>
              </a:spcBef>
              <a:spcAft>
                <a:spcPts val="0"/>
              </a:spcAft>
              <a:buNone/>
            </a:pPr>
            <a:r>
              <a:rPr lang="en-US" sz="2800"/>
              <a:t>b) 32</a:t>
            </a:r>
            <a:endParaRPr sz="2800"/>
          </a:p>
          <a:p>
            <a:pPr marL="457200" lvl="0" indent="0" algn="l" rtl="0">
              <a:spcBef>
                <a:spcPts val="600"/>
              </a:spcBef>
              <a:spcAft>
                <a:spcPts val="0"/>
              </a:spcAft>
              <a:buNone/>
            </a:pPr>
            <a:r>
              <a:rPr lang="en-US" sz="2800"/>
              <a:t>c) 312</a:t>
            </a:r>
            <a:endParaRPr sz="2800"/>
          </a:p>
          <a:p>
            <a:pPr marL="457200" lvl="0" indent="0" algn="l" rtl="0">
              <a:spcBef>
                <a:spcPts val="600"/>
              </a:spcBef>
              <a:spcAft>
                <a:spcPts val="0"/>
              </a:spcAft>
              <a:buNone/>
            </a:pPr>
            <a:r>
              <a:rPr lang="en-US" sz="2800"/>
              <a:t>d) 33</a:t>
            </a:r>
            <a:endParaRPr sz="2800"/>
          </a:p>
          <a:p>
            <a:pPr marL="457200" lvl="0" indent="0" algn="l" rtl="0">
              <a:spcBef>
                <a:spcPts val="600"/>
              </a:spcBef>
              <a:spcAft>
                <a:spcPts val="0"/>
              </a:spcAft>
              <a:buNone/>
            </a:pPr>
            <a:endParaRPr sz="2800"/>
          </a:p>
          <a:p>
            <a:pPr marL="457200" lvl="0" indent="0" algn="l" rtl="0">
              <a:spcBef>
                <a:spcPts val="600"/>
              </a:spcBef>
              <a:spcAft>
                <a:spcPts val="600"/>
              </a:spcAft>
              <a:buNone/>
            </a:pPr>
            <a:r>
              <a:rPr lang="en-US" sz="2800"/>
              <a:t>Pick one wrong answer and explain misconception associated with it.</a:t>
            </a:r>
            <a:endParaRPr sz="28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solidFill>
                  <a:schemeClr val="accent3"/>
                </a:solidFill>
              </a:rPr>
              <a:t>Design of MCQs with distractors</a:t>
            </a:r>
            <a:endParaRPr>
              <a:solidFill>
                <a:schemeClr val="accent3"/>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23" name="Google Shape;123;p18"/>
          <p:cNvSpPr txBox="1">
            <a:spLocks noGrp="1"/>
          </p:cNvSpPr>
          <p:nvPr>
            <p:ph type="body" idx="1"/>
          </p:nvPr>
        </p:nvSpPr>
        <p:spPr>
          <a:xfrm>
            <a:off x="711200" y="1525601"/>
            <a:ext cx="10871100" cy="46785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b="1">
                <a:solidFill>
                  <a:schemeClr val="dk2"/>
                </a:solidFill>
              </a:rPr>
              <a:t>Versatility</a:t>
            </a:r>
            <a:r>
              <a:rPr lang="en-US" sz="3000"/>
              <a:t>: Multiple choice test items can be written to assess various levels of learning outcomes, from basic recall to application, analysis, and evaluation.</a:t>
            </a:r>
            <a:endParaRPr sz="3000"/>
          </a:p>
          <a:p>
            <a:pPr marL="0" lvl="0" indent="0" algn="l" rtl="0">
              <a:spcBef>
                <a:spcPts val="600"/>
              </a:spcBef>
              <a:spcAft>
                <a:spcPts val="0"/>
              </a:spcAft>
              <a:buNone/>
            </a:pPr>
            <a:endParaRPr sz="3000"/>
          </a:p>
          <a:p>
            <a:pPr marL="0" lvl="0" indent="0" algn="l" rtl="0">
              <a:spcBef>
                <a:spcPts val="600"/>
              </a:spcBef>
              <a:spcAft>
                <a:spcPts val="0"/>
              </a:spcAft>
              <a:buNone/>
            </a:pPr>
            <a:r>
              <a:rPr lang="en-US" sz="3000" b="1">
                <a:solidFill>
                  <a:schemeClr val="dk2"/>
                </a:solidFill>
              </a:rPr>
              <a:t>Reliability</a:t>
            </a:r>
            <a:r>
              <a:rPr lang="en-US" sz="3000"/>
              <a:t>: Reliability is defined as the degree to which a test consistently measures a learning outcome it purports to measure.</a:t>
            </a:r>
            <a:endParaRPr sz="3000"/>
          </a:p>
          <a:p>
            <a:pPr marL="0" lvl="0" indent="0" algn="l" rtl="0">
              <a:spcBef>
                <a:spcPts val="600"/>
              </a:spcBef>
              <a:spcAft>
                <a:spcPts val="0"/>
              </a:spcAft>
              <a:buNone/>
            </a:pPr>
            <a:endParaRPr sz="3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solidFill>
                  <a:schemeClr val="accent3"/>
                </a:solidFill>
              </a:rPr>
              <a:t>Design of MCQs with distractors</a:t>
            </a:r>
            <a:endParaRPr>
              <a:solidFill>
                <a:schemeClr val="accent3"/>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23" name="Google Shape;123;p18"/>
          <p:cNvSpPr txBox="1">
            <a:spLocks noGrp="1"/>
          </p:cNvSpPr>
          <p:nvPr>
            <p:ph type="body" idx="1"/>
          </p:nvPr>
        </p:nvSpPr>
        <p:spPr>
          <a:xfrm>
            <a:off x="711200" y="1525601"/>
            <a:ext cx="10871100" cy="46785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b="1">
                <a:solidFill>
                  <a:schemeClr val="dk2"/>
                </a:solidFill>
              </a:rPr>
              <a:t>Versatility</a:t>
            </a:r>
            <a:r>
              <a:rPr lang="en-US" sz="3000"/>
              <a:t>: Multiple choice test items can be written to assess various levels of learning outcomes, from basic recall to application, analysis, and evaluation.</a:t>
            </a:r>
            <a:endParaRPr sz="3000"/>
          </a:p>
          <a:p>
            <a:pPr marL="0" lvl="0" indent="0" algn="l" rtl="0">
              <a:spcBef>
                <a:spcPts val="600"/>
              </a:spcBef>
              <a:spcAft>
                <a:spcPts val="0"/>
              </a:spcAft>
              <a:buNone/>
            </a:pPr>
            <a:endParaRPr sz="3000"/>
          </a:p>
          <a:p>
            <a:pPr marL="0" lvl="0" indent="0" algn="l" rtl="0">
              <a:spcBef>
                <a:spcPts val="600"/>
              </a:spcBef>
              <a:spcAft>
                <a:spcPts val="0"/>
              </a:spcAft>
              <a:buNone/>
            </a:pPr>
            <a:r>
              <a:rPr lang="en-US" sz="3000" b="1">
                <a:solidFill>
                  <a:schemeClr val="dk2"/>
                </a:solidFill>
              </a:rPr>
              <a:t>Reliability</a:t>
            </a:r>
            <a:r>
              <a:rPr lang="en-US" sz="3000"/>
              <a:t>: Reliability is defined as the degree to which a test consistently measures a learning outcome.</a:t>
            </a:r>
            <a:endParaRPr sz="3000"/>
          </a:p>
          <a:p>
            <a:pPr marL="0" lvl="0" indent="0" algn="l" rtl="0">
              <a:spcBef>
                <a:spcPts val="600"/>
              </a:spcBef>
              <a:spcAft>
                <a:spcPts val="0"/>
              </a:spcAft>
              <a:buNone/>
            </a:pPr>
            <a:endParaRPr sz="3000"/>
          </a:p>
          <a:p>
            <a:pPr marL="0" lvl="0" indent="0" algn="l" rtl="0">
              <a:spcBef>
                <a:spcPts val="600"/>
              </a:spcBef>
              <a:spcAft>
                <a:spcPts val="600"/>
              </a:spcAft>
              <a:buNone/>
            </a:pPr>
            <a:r>
              <a:rPr lang="en-US" sz="3000" b="1">
                <a:solidFill>
                  <a:schemeClr val="dk2"/>
                </a:solidFill>
              </a:rPr>
              <a:t>Validity</a:t>
            </a:r>
            <a:r>
              <a:rPr lang="en-US" sz="3000"/>
              <a:t>: Validity is the degree to which a test measures the learning outcomes it purports to measure.</a:t>
            </a:r>
            <a:endParaRPr sz="3000"/>
          </a:p>
        </p:txBody>
      </p:sp>
    </p:spTree>
    <p:extLst>
      <p:ext uri="{BB962C8B-B14F-4D97-AF65-F5344CB8AC3E}">
        <p14:creationId xmlns:p14="http://schemas.microsoft.com/office/powerpoint/2010/main" val="1354073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Challenge: MCQs (10 min)</a:t>
            </a:r>
            <a:endParaRPr>
              <a:solidFill>
                <a:schemeClr val="accent3"/>
              </a:solidFill>
            </a:endParaRPr>
          </a:p>
        </p:txBody>
      </p:sp>
      <p:sp>
        <p:nvSpPr>
          <p:cNvPr id="130" name="Google Shape;130;p19"/>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0" lvl="0" indent="0" algn="l" rtl="0">
              <a:spcBef>
                <a:spcPts val="480"/>
              </a:spcBef>
              <a:spcAft>
                <a:spcPts val="0"/>
              </a:spcAft>
              <a:buClr>
                <a:schemeClr val="dk1"/>
              </a:buClr>
              <a:buSzPts val="1100"/>
              <a:buFont typeface="Arial"/>
              <a:buNone/>
            </a:pPr>
            <a:r>
              <a:rPr lang="en-US" sz="3000"/>
              <a:t>Write one MCQ (in your field of teaching). Pick one :</a:t>
            </a:r>
            <a:endParaRPr sz="3000"/>
          </a:p>
          <a:p>
            <a:pPr marL="0" lvl="0" indent="0" algn="l" rtl="0">
              <a:spcBef>
                <a:spcPts val="600"/>
              </a:spcBef>
              <a:spcAft>
                <a:spcPts val="0"/>
              </a:spcAft>
              <a:buClr>
                <a:schemeClr val="dk1"/>
              </a:buClr>
              <a:buSzPts val="1100"/>
              <a:buFont typeface="Arial"/>
              <a:buNone/>
            </a:pPr>
            <a:endParaRPr sz="3000"/>
          </a:p>
          <a:p>
            <a:pPr marL="457200" lvl="0" indent="-419100" algn="l" rtl="0">
              <a:spcBef>
                <a:spcPts val="600"/>
              </a:spcBef>
              <a:spcAft>
                <a:spcPts val="0"/>
              </a:spcAft>
              <a:buSzPts val="3000"/>
              <a:buChar char="•"/>
            </a:pPr>
            <a:r>
              <a:rPr lang="en-US" sz="3000"/>
              <a:t>a knowledge gap ("what")</a:t>
            </a:r>
            <a:endParaRPr sz="3000"/>
          </a:p>
          <a:p>
            <a:pPr marL="457200" lvl="0" indent="-419100" algn="l" rtl="0">
              <a:spcBef>
                <a:spcPts val="0"/>
              </a:spcBef>
              <a:spcAft>
                <a:spcPts val="0"/>
              </a:spcAft>
              <a:buSzPts val="3000"/>
              <a:buChar char="•"/>
            </a:pPr>
            <a:r>
              <a:rPr lang="en-US" sz="3000"/>
              <a:t>a weakness in a practical skill ("why, when, how")</a:t>
            </a:r>
            <a:endParaRPr sz="3000"/>
          </a:p>
          <a:p>
            <a:pPr marL="457200" lvl="0" indent="-419100" algn="l" rtl="0">
              <a:spcBef>
                <a:spcPts val="0"/>
              </a:spcBef>
              <a:spcAft>
                <a:spcPts val="0"/>
              </a:spcAft>
              <a:buSzPts val="3000"/>
              <a:buChar char="•"/>
            </a:pPr>
            <a:r>
              <a:rPr lang="en-US" sz="3000"/>
              <a:t>a misconception</a:t>
            </a:r>
            <a:endParaRPr sz="3000"/>
          </a:p>
          <a:p>
            <a:pPr marL="0" lvl="0" indent="0" algn="l" rtl="0">
              <a:spcBef>
                <a:spcPts val="600"/>
              </a:spcBef>
              <a:spcAft>
                <a:spcPts val="600"/>
              </a:spcAft>
              <a:buNone/>
            </a:pPr>
            <a:r>
              <a:rPr lang="en-US" sz="3000"/>
              <a:t>Discuss with your partner(s).</a:t>
            </a:r>
            <a:endParaRPr sz="3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8CE193-2B59-DF46-85BC-53C9FCDF482E}"/>
              </a:ext>
            </a:extLst>
          </p:cNvPr>
          <p:cNvPicPr>
            <a:picLocks noChangeAspect="1"/>
          </p:cNvPicPr>
          <p:nvPr/>
        </p:nvPicPr>
        <p:blipFill>
          <a:blip r:embed="rId3"/>
          <a:stretch>
            <a:fillRect/>
          </a:stretch>
        </p:blipFill>
        <p:spPr>
          <a:xfrm>
            <a:off x="2452390" y="461666"/>
            <a:ext cx="6533186" cy="1415533"/>
          </a:xfrm>
          <a:prstGeom prst="rect">
            <a:avLst/>
          </a:prstGeom>
        </p:spPr>
      </p:pic>
      <p:sp>
        <p:nvSpPr>
          <p:cNvPr id="4" name="Rectangle 3">
            <a:extLst>
              <a:ext uri="{FF2B5EF4-FFF2-40B4-BE49-F238E27FC236}">
                <a16:creationId xmlns:a16="http://schemas.microsoft.com/office/drawing/2014/main" id="{78199B50-41A5-E345-AC1A-41F94E655697}"/>
              </a:ext>
            </a:extLst>
          </p:cNvPr>
          <p:cNvSpPr/>
          <p:nvPr/>
        </p:nvSpPr>
        <p:spPr>
          <a:xfrm>
            <a:off x="1812241" y="461665"/>
            <a:ext cx="4720180" cy="6174662"/>
          </a:xfrm>
          <a:prstGeom prst="rect">
            <a:avLst/>
          </a:prstGeom>
          <a:solidFill>
            <a:srgbClr val="C00000">
              <a:alpha val="8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7AF100C1-D09F-2742-A53A-BD5F4DD556A9}"/>
              </a:ext>
            </a:extLst>
          </p:cNvPr>
          <p:cNvSpPr/>
          <p:nvPr/>
        </p:nvSpPr>
        <p:spPr>
          <a:xfrm>
            <a:off x="6532422" y="461665"/>
            <a:ext cx="3938935" cy="6174662"/>
          </a:xfrm>
          <a:prstGeom prst="rect">
            <a:avLst/>
          </a:prstGeom>
          <a:solidFill>
            <a:schemeClr val="accent6">
              <a:lumMod val="40000"/>
              <a:lumOff val="60000"/>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ctangle 1">
            <a:extLst>
              <a:ext uri="{FF2B5EF4-FFF2-40B4-BE49-F238E27FC236}">
                <a16:creationId xmlns:a16="http://schemas.microsoft.com/office/drawing/2014/main" id="{46770648-DC33-E046-86DD-72FF048F8064}"/>
              </a:ext>
            </a:extLst>
          </p:cNvPr>
          <p:cNvSpPr/>
          <p:nvPr/>
        </p:nvSpPr>
        <p:spPr>
          <a:xfrm>
            <a:off x="3324766" y="1274"/>
            <a:ext cx="6183103" cy="461665"/>
          </a:xfrm>
          <a:prstGeom prst="rect">
            <a:avLst/>
          </a:prstGeom>
        </p:spPr>
        <p:txBody>
          <a:bodyPr wrap="none">
            <a:spAutoFit/>
          </a:bodyPr>
          <a:lstStyle/>
          <a:p>
            <a:r>
              <a:rPr lang="it-IT" sz="2400">
                <a:latin typeface="Corbel" panose="020B0503020204020204" pitchFamily="34" charset="0"/>
              </a:rPr>
              <a:t>Formative assessment can come in many forms</a:t>
            </a:r>
            <a:endParaRPr lang="it-IT" sz="2400" b="1">
              <a:latin typeface="Corbel" panose="020B0503020204020204" pitchFamily="34" charset="0"/>
            </a:endParaRPr>
          </a:p>
        </p:txBody>
      </p:sp>
      <p:sp>
        <p:nvSpPr>
          <p:cNvPr id="3" name="Rectangle 2">
            <a:extLst>
              <a:ext uri="{FF2B5EF4-FFF2-40B4-BE49-F238E27FC236}">
                <a16:creationId xmlns:a16="http://schemas.microsoft.com/office/drawing/2014/main" id="{CDE8C051-CEEB-A54C-AF68-FF0FB3B69908}"/>
              </a:ext>
            </a:extLst>
          </p:cNvPr>
          <p:cNvSpPr/>
          <p:nvPr/>
        </p:nvSpPr>
        <p:spPr>
          <a:xfrm>
            <a:off x="2025414" y="2005283"/>
            <a:ext cx="4231795" cy="4708981"/>
          </a:xfrm>
          <a:prstGeom prst="rect">
            <a:avLst/>
          </a:prstGeom>
        </p:spPr>
        <p:txBody>
          <a:bodyPr wrap="square">
            <a:spAutoFit/>
          </a:bodyPr>
          <a:lstStyle/>
          <a:p>
            <a:r>
              <a:rPr lang="en-US" sz="2000">
                <a:latin typeface="Corbel" panose="020B0503020204020204" pitchFamily="34" charset="0"/>
              </a:rPr>
              <a:t>Questionnaires</a:t>
            </a:r>
          </a:p>
          <a:p>
            <a:pPr marL="342900" lvl="3" indent="-342900">
              <a:buSzPct val="100000"/>
              <a:buFont typeface="Courier New" panose="02070309020205020404" pitchFamily="49" charset="0"/>
              <a:buChar char="o"/>
            </a:pPr>
            <a:r>
              <a:rPr lang="en-US" sz="2000">
                <a:latin typeface="Corbel" panose="020B0503020204020204" pitchFamily="34" charset="0"/>
              </a:rPr>
              <a:t>Google forms</a:t>
            </a:r>
          </a:p>
          <a:p>
            <a:pPr marL="342900" lvl="3" indent="-342900">
              <a:buSzPct val="100000"/>
              <a:buFont typeface="Courier New" panose="02070309020205020404" pitchFamily="49" charset="0"/>
              <a:buChar char="o"/>
            </a:pPr>
            <a:r>
              <a:rPr lang="en-US" sz="2000">
                <a:latin typeface="Corbel" panose="020B0503020204020204" pitchFamily="34" charset="0"/>
              </a:rPr>
              <a:t>Socrative</a:t>
            </a:r>
          </a:p>
          <a:p>
            <a:pPr marL="342900" lvl="3" indent="-342900">
              <a:buSzPct val="100000"/>
              <a:buFont typeface="Courier New" panose="02070309020205020404" pitchFamily="49" charset="0"/>
              <a:buChar char="o"/>
            </a:pPr>
            <a:r>
              <a:rPr lang="en-US" sz="2000">
                <a:latin typeface="Corbel" panose="020B0503020204020204" pitchFamily="34" charset="0"/>
              </a:rPr>
              <a:t>MentiMeter</a:t>
            </a:r>
          </a:p>
          <a:p>
            <a:pPr marL="342900" lvl="3" indent="-342900">
              <a:buSzPct val="100000"/>
              <a:buFont typeface="Courier New" panose="02070309020205020404" pitchFamily="49" charset="0"/>
              <a:buChar char="o"/>
            </a:pPr>
            <a:r>
              <a:rPr lang="en-US" sz="2000">
                <a:latin typeface="Corbel" panose="020B0503020204020204" pitchFamily="34" charset="0"/>
              </a:rPr>
              <a:t>Raise hands </a:t>
            </a:r>
          </a:p>
          <a:p>
            <a:pPr marL="342900" lvl="3" indent="-342900">
              <a:buSzPct val="100000"/>
              <a:buFont typeface="Courier New" panose="02070309020205020404" pitchFamily="49" charset="0"/>
              <a:buChar char="o"/>
            </a:pPr>
            <a:r>
              <a:rPr lang="en-US" sz="2000">
                <a:latin typeface="Corbel" panose="020B0503020204020204" pitchFamily="34" charset="0"/>
              </a:rPr>
              <a:t>Cliquer/sticky notes</a:t>
            </a:r>
          </a:p>
          <a:p>
            <a:pPr marL="342900" lvl="3" indent="-342900">
              <a:buSzPct val="100000"/>
              <a:buFont typeface="Courier New" panose="02070309020205020404" pitchFamily="49" charset="0"/>
              <a:buChar char="o"/>
            </a:pPr>
            <a:r>
              <a:rPr lang="en-US" sz="2000">
                <a:latin typeface="Corbel" panose="020B0503020204020204" pitchFamily="34" charset="0"/>
              </a:rPr>
              <a:t>MCQs</a:t>
            </a:r>
          </a:p>
          <a:p>
            <a:r>
              <a:rPr lang="en-US" sz="2000">
                <a:latin typeface="Corbel" panose="020B0503020204020204" pitchFamily="34" charset="0"/>
              </a:rPr>
              <a:t>- One up one down (+/-)</a:t>
            </a:r>
          </a:p>
          <a:p>
            <a:r>
              <a:rPr lang="en-US" sz="2000">
                <a:latin typeface="Corbel" panose="020B0503020204020204" pitchFamily="34" charset="0"/>
              </a:rPr>
              <a:t>- Portfolio</a:t>
            </a:r>
          </a:p>
          <a:p>
            <a:r>
              <a:rPr lang="en-US" sz="2000">
                <a:latin typeface="Corbel" panose="020B0503020204020204" pitchFamily="34" charset="0"/>
              </a:rPr>
              <a:t>- Discussions/brainstormings</a:t>
            </a:r>
          </a:p>
          <a:p>
            <a:r>
              <a:rPr lang="en-US" sz="2000">
                <a:latin typeface="Corbel" panose="020B0503020204020204" pitchFamily="34" charset="0"/>
              </a:rPr>
              <a:t>- Concept maps</a:t>
            </a:r>
          </a:p>
          <a:p>
            <a:r>
              <a:rPr lang="en-US" sz="2000">
                <a:latin typeface="Corbel" panose="020B0503020204020204" pitchFamily="34" charset="0"/>
              </a:rPr>
              <a:t>- Rubrics</a:t>
            </a:r>
          </a:p>
          <a:p>
            <a:r>
              <a:rPr lang="en-US" sz="2000">
                <a:latin typeface="Corbel" panose="020B0503020204020204" pitchFamily="34" charset="0"/>
              </a:rPr>
              <a:t>- Self-assessment/self-feedback</a:t>
            </a:r>
          </a:p>
          <a:p>
            <a:r>
              <a:rPr lang="en-US" sz="2000">
                <a:latin typeface="Corbel" panose="020B0503020204020204" pitchFamily="34" charset="0"/>
              </a:rPr>
              <a:t>- Peer assessment</a:t>
            </a:r>
          </a:p>
          <a:p>
            <a:r>
              <a:rPr lang="en-US" sz="2000">
                <a:latin typeface="Corbel" panose="020B0503020204020204" pitchFamily="34" charset="0"/>
              </a:rPr>
              <a:t>- Fist of five</a:t>
            </a:r>
          </a:p>
        </p:txBody>
      </p:sp>
      <p:sp>
        <p:nvSpPr>
          <p:cNvPr id="6" name="Rectangle 5">
            <a:extLst>
              <a:ext uri="{FF2B5EF4-FFF2-40B4-BE49-F238E27FC236}">
                <a16:creationId xmlns:a16="http://schemas.microsoft.com/office/drawing/2014/main" id="{48A6989F-18AB-794C-8E0B-DA14BFBDAE1E}"/>
              </a:ext>
            </a:extLst>
          </p:cNvPr>
          <p:cNvSpPr/>
          <p:nvPr/>
        </p:nvSpPr>
        <p:spPr>
          <a:xfrm>
            <a:off x="6684821" y="2235123"/>
            <a:ext cx="3745929" cy="4708981"/>
          </a:xfrm>
          <a:prstGeom prst="rect">
            <a:avLst/>
          </a:prstGeom>
        </p:spPr>
        <p:txBody>
          <a:bodyPr wrap="square">
            <a:spAutoFit/>
          </a:bodyPr>
          <a:lstStyle/>
          <a:p>
            <a:r>
              <a:rPr lang="en-US" sz="2000"/>
              <a:t>- Prova scritta</a:t>
            </a:r>
          </a:p>
          <a:p>
            <a:pPr lvl="1"/>
            <a:r>
              <a:rPr lang="en-US" sz="2000"/>
              <a:t>-Domande a risposta multipla</a:t>
            </a:r>
          </a:p>
          <a:p>
            <a:pPr lvl="1"/>
            <a:r>
              <a:rPr lang="en-US" sz="2000"/>
              <a:t>-Domande a risposta aperta</a:t>
            </a:r>
          </a:p>
          <a:p>
            <a:pPr lvl="1"/>
            <a:r>
              <a:rPr lang="en-US" sz="2000"/>
              <a:t>-Saggio</a:t>
            </a:r>
          </a:p>
          <a:p>
            <a:pPr lvl="1"/>
            <a:r>
              <a:rPr lang="en-US" sz="2000"/>
              <a:t>-Problem solving</a:t>
            </a:r>
          </a:p>
          <a:p>
            <a:r>
              <a:rPr lang="en-US" sz="2000"/>
              <a:t>- Prova orale</a:t>
            </a:r>
          </a:p>
          <a:p>
            <a:r>
              <a:rPr lang="en-US" sz="2000"/>
              <a:t>- Prova pratica</a:t>
            </a:r>
          </a:p>
          <a:p>
            <a:r>
              <a:rPr lang="en-US" sz="2000"/>
              <a:t>- Portfolio (consegna del)</a:t>
            </a:r>
          </a:p>
          <a:p>
            <a:r>
              <a:rPr lang="en-US" sz="2000"/>
              <a:t>- Report</a:t>
            </a:r>
          </a:p>
          <a:p>
            <a:r>
              <a:rPr lang="en-US" sz="2000"/>
              <a:t>- Griglia di valutazione (usata per dare il voto/giudizio)</a:t>
            </a:r>
          </a:p>
          <a:p>
            <a:r>
              <a:rPr lang="en-US" sz="2000"/>
              <a:t>- Presentazioni</a:t>
            </a:r>
          </a:p>
          <a:p>
            <a:r>
              <a:rPr lang="en-US" sz="2000"/>
              <a:t>- Autovalutazione</a:t>
            </a:r>
          </a:p>
          <a:p>
            <a:r>
              <a:rPr lang="en-US" sz="2000"/>
              <a:t>- Valutazione dei pari</a:t>
            </a:r>
          </a:p>
          <a:p>
            <a:endParaRPr lang="en-US" sz="2000"/>
          </a:p>
        </p:txBody>
      </p:sp>
      <p:sp>
        <p:nvSpPr>
          <p:cNvPr id="8" name="Rectangle 7">
            <a:extLst>
              <a:ext uri="{FF2B5EF4-FFF2-40B4-BE49-F238E27FC236}">
                <a16:creationId xmlns:a16="http://schemas.microsoft.com/office/drawing/2014/main" id="{3E809AFF-B6ED-E24B-8BF1-7022ED24D96F}"/>
              </a:ext>
            </a:extLst>
          </p:cNvPr>
          <p:cNvSpPr/>
          <p:nvPr/>
        </p:nvSpPr>
        <p:spPr>
          <a:xfrm>
            <a:off x="6561917" y="1877198"/>
            <a:ext cx="4144046" cy="4980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47291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A52CDDC0-4AB8-2449-8E53-B341AD350A8F}"/>
              </a:ext>
            </a:extLst>
          </p:cNvPr>
          <p:cNvSpPr/>
          <p:nvPr/>
        </p:nvSpPr>
        <p:spPr>
          <a:xfrm>
            <a:off x="732171" y="2972122"/>
            <a:ext cx="2679280" cy="141273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Corbel" panose="020B0503020204020204" pitchFamily="34" charset="0"/>
            </a:endParaRPr>
          </a:p>
        </p:txBody>
      </p:sp>
      <p:sp>
        <p:nvSpPr>
          <p:cNvPr id="25" name="Rounded Rectangle 24">
            <a:extLst>
              <a:ext uri="{FF2B5EF4-FFF2-40B4-BE49-F238E27FC236}">
                <a16:creationId xmlns:a16="http://schemas.microsoft.com/office/drawing/2014/main" id="{6E6D37E3-B76A-3547-B10F-10A7D34A7C67}"/>
              </a:ext>
            </a:extLst>
          </p:cNvPr>
          <p:cNvSpPr/>
          <p:nvPr/>
        </p:nvSpPr>
        <p:spPr>
          <a:xfrm>
            <a:off x="1405126" y="5791634"/>
            <a:ext cx="4637893" cy="85108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Corbel" panose="020B0503020204020204" pitchFamily="34" charset="0"/>
            </a:endParaRPr>
          </a:p>
        </p:txBody>
      </p:sp>
      <p:sp>
        <p:nvSpPr>
          <p:cNvPr id="24" name="Rounded Rectangle 23">
            <a:extLst>
              <a:ext uri="{FF2B5EF4-FFF2-40B4-BE49-F238E27FC236}">
                <a16:creationId xmlns:a16="http://schemas.microsoft.com/office/drawing/2014/main" id="{6F1256D7-C2B9-7347-9C8B-56B27514FC62}"/>
              </a:ext>
            </a:extLst>
          </p:cNvPr>
          <p:cNvSpPr/>
          <p:nvPr/>
        </p:nvSpPr>
        <p:spPr>
          <a:xfrm>
            <a:off x="8850256" y="5476379"/>
            <a:ext cx="3113806" cy="1207262"/>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Corbel" panose="020B0503020204020204" pitchFamily="34" charset="0"/>
            </a:endParaRPr>
          </a:p>
        </p:txBody>
      </p:sp>
      <p:sp>
        <p:nvSpPr>
          <p:cNvPr id="23" name="Rounded Rectangle 22">
            <a:extLst>
              <a:ext uri="{FF2B5EF4-FFF2-40B4-BE49-F238E27FC236}">
                <a16:creationId xmlns:a16="http://schemas.microsoft.com/office/drawing/2014/main" id="{F9A6BD44-8800-2E47-A42C-80EB58A679CE}"/>
              </a:ext>
            </a:extLst>
          </p:cNvPr>
          <p:cNvSpPr/>
          <p:nvPr/>
        </p:nvSpPr>
        <p:spPr>
          <a:xfrm>
            <a:off x="8768443" y="2901106"/>
            <a:ext cx="3195619" cy="1207262"/>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Corbel" panose="020B0503020204020204" pitchFamily="34" charset="0"/>
            </a:endParaRPr>
          </a:p>
        </p:txBody>
      </p:sp>
      <p:sp>
        <p:nvSpPr>
          <p:cNvPr id="22" name="Rounded Rectangle 21">
            <a:extLst>
              <a:ext uri="{FF2B5EF4-FFF2-40B4-BE49-F238E27FC236}">
                <a16:creationId xmlns:a16="http://schemas.microsoft.com/office/drawing/2014/main" id="{D9EADB2C-935D-4343-9544-383F01742929}"/>
              </a:ext>
            </a:extLst>
          </p:cNvPr>
          <p:cNvSpPr/>
          <p:nvPr/>
        </p:nvSpPr>
        <p:spPr>
          <a:xfrm>
            <a:off x="6647178" y="602799"/>
            <a:ext cx="4390936" cy="100466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Corbel" panose="020B0503020204020204" pitchFamily="34" charset="0"/>
            </a:endParaRPr>
          </a:p>
        </p:txBody>
      </p:sp>
      <p:sp>
        <p:nvSpPr>
          <p:cNvPr id="21" name="Rounded Rectangle 20">
            <a:extLst>
              <a:ext uri="{FF2B5EF4-FFF2-40B4-BE49-F238E27FC236}">
                <a16:creationId xmlns:a16="http://schemas.microsoft.com/office/drawing/2014/main" id="{AECECAB6-4AC7-1641-B480-110196CC2714}"/>
              </a:ext>
            </a:extLst>
          </p:cNvPr>
          <p:cNvSpPr/>
          <p:nvPr/>
        </p:nvSpPr>
        <p:spPr>
          <a:xfrm>
            <a:off x="555171" y="795899"/>
            <a:ext cx="3419505" cy="100799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Corbel" panose="020B0503020204020204" pitchFamily="34" charset="0"/>
            </a:endParaRPr>
          </a:p>
        </p:txBody>
      </p:sp>
      <p:pic>
        <p:nvPicPr>
          <p:cNvPr id="5" name="Picture 4">
            <a:extLst>
              <a:ext uri="{FF2B5EF4-FFF2-40B4-BE49-F238E27FC236}">
                <a16:creationId xmlns:a16="http://schemas.microsoft.com/office/drawing/2014/main" id="{1E197BE5-F4AA-D343-9252-E2555569CEF0}"/>
              </a:ext>
            </a:extLst>
          </p:cNvPr>
          <p:cNvPicPr>
            <a:picLocks noChangeAspect="1"/>
          </p:cNvPicPr>
          <p:nvPr/>
        </p:nvPicPr>
        <p:blipFill>
          <a:blip r:embed="rId2"/>
          <a:stretch>
            <a:fillRect/>
          </a:stretch>
        </p:blipFill>
        <p:spPr>
          <a:xfrm>
            <a:off x="4123264" y="1793424"/>
            <a:ext cx="4133746" cy="3100310"/>
          </a:xfrm>
          <a:prstGeom prst="rect">
            <a:avLst/>
          </a:prstGeom>
        </p:spPr>
      </p:pic>
      <p:sp>
        <p:nvSpPr>
          <p:cNvPr id="8" name="TextBox 7">
            <a:extLst>
              <a:ext uri="{FF2B5EF4-FFF2-40B4-BE49-F238E27FC236}">
                <a16:creationId xmlns:a16="http://schemas.microsoft.com/office/drawing/2014/main" id="{334CD505-26A6-744D-AC48-E9876E3F7903}"/>
              </a:ext>
            </a:extLst>
          </p:cNvPr>
          <p:cNvSpPr txBox="1"/>
          <p:nvPr/>
        </p:nvSpPr>
        <p:spPr>
          <a:xfrm>
            <a:off x="682799" y="783432"/>
            <a:ext cx="3164875" cy="1015663"/>
          </a:xfrm>
          <a:prstGeom prst="rect">
            <a:avLst/>
          </a:prstGeom>
          <a:noFill/>
        </p:spPr>
        <p:txBody>
          <a:bodyPr wrap="square" rtlCol="0">
            <a:spAutoFit/>
          </a:bodyPr>
          <a:lstStyle/>
          <a:p>
            <a:r>
              <a:rPr lang="en-US" sz="2000">
                <a:solidFill>
                  <a:schemeClr val="bg1"/>
                </a:solidFill>
                <a:latin typeface="Corbel" panose="020B0503020204020204" pitchFamily="34" charset="0"/>
              </a:rPr>
              <a:t>Collection of learner’s works showing their progress and achievements</a:t>
            </a:r>
            <a:endParaRPr lang="it-IT" sz="2000">
              <a:solidFill>
                <a:schemeClr val="bg1"/>
              </a:solidFill>
              <a:latin typeface="Corbel" panose="020B0503020204020204" pitchFamily="34" charset="0"/>
            </a:endParaRPr>
          </a:p>
        </p:txBody>
      </p:sp>
      <p:sp>
        <p:nvSpPr>
          <p:cNvPr id="9" name="TextBox 8">
            <a:extLst>
              <a:ext uri="{FF2B5EF4-FFF2-40B4-BE49-F238E27FC236}">
                <a16:creationId xmlns:a16="http://schemas.microsoft.com/office/drawing/2014/main" id="{B516533A-BB09-6B4A-92F0-3D5E632F0BFC}"/>
              </a:ext>
            </a:extLst>
          </p:cNvPr>
          <p:cNvSpPr txBox="1"/>
          <p:nvPr/>
        </p:nvSpPr>
        <p:spPr>
          <a:xfrm>
            <a:off x="6886824" y="614350"/>
            <a:ext cx="4096502" cy="1015663"/>
          </a:xfrm>
          <a:prstGeom prst="rect">
            <a:avLst/>
          </a:prstGeom>
          <a:noFill/>
        </p:spPr>
        <p:txBody>
          <a:bodyPr wrap="square" rtlCol="0">
            <a:spAutoFit/>
          </a:bodyPr>
          <a:lstStyle/>
          <a:p>
            <a:r>
              <a:rPr lang="en-US" sz="2000">
                <a:solidFill>
                  <a:schemeClr val="bg1"/>
                </a:solidFill>
                <a:latin typeface="Corbel" panose="020B0503020204020204" pitchFamily="34" charset="0"/>
              </a:rPr>
              <a:t>The teacher should clarify what kind of portfolio they expect and how to build it</a:t>
            </a:r>
            <a:endParaRPr lang="it-IT" sz="2000">
              <a:solidFill>
                <a:schemeClr val="bg1"/>
              </a:solidFill>
              <a:latin typeface="Corbel" panose="020B0503020204020204" pitchFamily="34" charset="0"/>
            </a:endParaRPr>
          </a:p>
        </p:txBody>
      </p:sp>
      <p:sp>
        <p:nvSpPr>
          <p:cNvPr id="10" name="TextBox 9">
            <a:extLst>
              <a:ext uri="{FF2B5EF4-FFF2-40B4-BE49-F238E27FC236}">
                <a16:creationId xmlns:a16="http://schemas.microsoft.com/office/drawing/2014/main" id="{6F21FE8A-75AB-9F45-812E-D08A419E6A5D}"/>
              </a:ext>
            </a:extLst>
          </p:cNvPr>
          <p:cNvSpPr txBox="1"/>
          <p:nvPr/>
        </p:nvSpPr>
        <p:spPr>
          <a:xfrm>
            <a:off x="8964272" y="3007939"/>
            <a:ext cx="2956419" cy="1015663"/>
          </a:xfrm>
          <a:prstGeom prst="rect">
            <a:avLst/>
          </a:prstGeom>
          <a:noFill/>
        </p:spPr>
        <p:txBody>
          <a:bodyPr wrap="square" rtlCol="0">
            <a:spAutoFit/>
          </a:bodyPr>
          <a:lstStyle/>
          <a:p>
            <a:r>
              <a:rPr lang="en-US" sz="2000">
                <a:solidFill>
                  <a:schemeClr val="bg1"/>
                </a:solidFill>
                <a:latin typeface="Corbel" panose="020B0503020204020204" pitchFamily="34" charset="0"/>
              </a:rPr>
              <a:t>It should show the achievement of one or more learning outcomes</a:t>
            </a:r>
            <a:endParaRPr lang="it-IT" sz="200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26EBDF89-0DE0-E541-B59B-FA85667BEDE1}"/>
              </a:ext>
            </a:extLst>
          </p:cNvPr>
          <p:cNvSpPr txBox="1"/>
          <p:nvPr/>
        </p:nvSpPr>
        <p:spPr>
          <a:xfrm>
            <a:off x="8949928" y="5539585"/>
            <a:ext cx="3014134" cy="1015663"/>
          </a:xfrm>
          <a:prstGeom prst="rect">
            <a:avLst/>
          </a:prstGeom>
          <a:noFill/>
        </p:spPr>
        <p:txBody>
          <a:bodyPr wrap="square" rtlCol="0">
            <a:spAutoFit/>
          </a:bodyPr>
          <a:lstStyle/>
          <a:p>
            <a:r>
              <a:rPr lang="en-US" sz="2000">
                <a:solidFill>
                  <a:schemeClr val="bg1"/>
                </a:solidFill>
                <a:latin typeface="Corbel" panose="020B0503020204020204" pitchFamily="34" charset="0"/>
              </a:rPr>
              <a:t>It should include self-reflection on each component</a:t>
            </a:r>
            <a:endParaRPr lang="it-IT" sz="2000">
              <a:solidFill>
                <a:schemeClr val="bg1"/>
              </a:solidFill>
              <a:latin typeface="Corbel" panose="020B0503020204020204" pitchFamily="34" charset="0"/>
            </a:endParaRPr>
          </a:p>
        </p:txBody>
      </p:sp>
      <p:sp>
        <p:nvSpPr>
          <p:cNvPr id="12" name="TextBox 11">
            <a:extLst>
              <a:ext uri="{FF2B5EF4-FFF2-40B4-BE49-F238E27FC236}">
                <a16:creationId xmlns:a16="http://schemas.microsoft.com/office/drawing/2014/main" id="{C5E45BAF-723D-5947-A1AA-0ECA5422F160}"/>
              </a:ext>
            </a:extLst>
          </p:cNvPr>
          <p:cNvSpPr txBox="1"/>
          <p:nvPr/>
        </p:nvSpPr>
        <p:spPr>
          <a:xfrm>
            <a:off x="1649698" y="5908837"/>
            <a:ext cx="4244914" cy="707886"/>
          </a:xfrm>
          <a:prstGeom prst="rect">
            <a:avLst/>
          </a:prstGeom>
          <a:noFill/>
        </p:spPr>
        <p:txBody>
          <a:bodyPr wrap="square" rtlCol="0">
            <a:spAutoFit/>
          </a:bodyPr>
          <a:lstStyle/>
          <a:p>
            <a:r>
              <a:rPr lang="en-US" sz="2000">
                <a:solidFill>
                  <a:schemeClr val="bg1"/>
                </a:solidFill>
                <a:latin typeface="Corbel" panose="020B0503020204020204" pitchFamily="34" charset="0"/>
              </a:rPr>
              <a:t>It should be evaluated by teacher and learner during instruction/learning</a:t>
            </a:r>
            <a:endParaRPr lang="it-IT" sz="2000">
              <a:solidFill>
                <a:schemeClr val="bg1"/>
              </a:solidFill>
              <a:latin typeface="Corbel" panose="020B0503020204020204" pitchFamily="34" charset="0"/>
            </a:endParaRPr>
          </a:p>
        </p:txBody>
      </p:sp>
      <p:sp>
        <p:nvSpPr>
          <p:cNvPr id="13" name="TextBox 12">
            <a:extLst>
              <a:ext uri="{FF2B5EF4-FFF2-40B4-BE49-F238E27FC236}">
                <a16:creationId xmlns:a16="http://schemas.microsoft.com/office/drawing/2014/main" id="{B2074A28-ECF8-3643-9739-64F957AB693F}"/>
              </a:ext>
            </a:extLst>
          </p:cNvPr>
          <p:cNvSpPr txBox="1"/>
          <p:nvPr/>
        </p:nvSpPr>
        <p:spPr>
          <a:xfrm>
            <a:off x="732172" y="3022922"/>
            <a:ext cx="2726267" cy="1323439"/>
          </a:xfrm>
          <a:prstGeom prst="rect">
            <a:avLst/>
          </a:prstGeom>
          <a:noFill/>
        </p:spPr>
        <p:txBody>
          <a:bodyPr wrap="square" rtlCol="0">
            <a:spAutoFit/>
          </a:bodyPr>
          <a:lstStyle/>
          <a:p>
            <a:r>
              <a:rPr lang="en-US" sz="2000">
                <a:solidFill>
                  <a:schemeClr val="bg1"/>
                </a:solidFill>
                <a:latin typeface="Corbel" panose="020B0503020204020204" pitchFamily="34" charset="0"/>
              </a:rPr>
              <a:t>It can be used by the teacher at the end of instruction to grade learners</a:t>
            </a:r>
            <a:endParaRPr lang="it-IT" sz="2000">
              <a:solidFill>
                <a:schemeClr val="bg1"/>
              </a:solidFill>
              <a:latin typeface="Corbel" panose="020B0503020204020204" pitchFamily="34" charset="0"/>
            </a:endParaRPr>
          </a:p>
        </p:txBody>
      </p:sp>
      <p:sp>
        <p:nvSpPr>
          <p:cNvPr id="14" name="TextBox 13">
            <a:extLst>
              <a:ext uri="{FF2B5EF4-FFF2-40B4-BE49-F238E27FC236}">
                <a16:creationId xmlns:a16="http://schemas.microsoft.com/office/drawing/2014/main" id="{517C7144-7F09-B64E-94AA-7D2B88F68014}"/>
              </a:ext>
            </a:extLst>
          </p:cNvPr>
          <p:cNvSpPr txBox="1"/>
          <p:nvPr/>
        </p:nvSpPr>
        <p:spPr>
          <a:xfrm>
            <a:off x="1478692" y="371004"/>
            <a:ext cx="1470274" cy="461665"/>
          </a:xfrm>
          <a:prstGeom prst="rect">
            <a:avLst/>
          </a:prstGeom>
          <a:noFill/>
        </p:spPr>
        <p:txBody>
          <a:bodyPr wrap="none" rtlCol="0">
            <a:spAutoFit/>
          </a:bodyPr>
          <a:lstStyle/>
          <a:p>
            <a:r>
              <a:rPr lang="en-US" sz="2400">
                <a:latin typeface="Corbel" panose="020B0503020204020204" pitchFamily="34" charset="0"/>
              </a:rPr>
              <a:t>Definition</a:t>
            </a:r>
            <a:endParaRPr lang="it-IT" sz="2400">
              <a:latin typeface="Corbel" panose="020B0503020204020204" pitchFamily="34" charset="0"/>
            </a:endParaRPr>
          </a:p>
        </p:txBody>
      </p:sp>
      <p:sp>
        <p:nvSpPr>
          <p:cNvPr id="15" name="TextBox 14">
            <a:extLst>
              <a:ext uri="{FF2B5EF4-FFF2-40B4-BE49-F238E27FC236}">
                <a16:creationId xmlns:a16="http://schemas.microsoft.com/office/drawing/2014/main" id="{2B54B80E-CC04-FB4C-9E51-552FCB4C5373}"/>
              </a:ext>
            </a:extLst>
          </p:cNvPr>
          <p:cNvSpPr txBox="1"/>
          <p:nvPr/>
        </p:nvSpPr>
        <p:spPr>
          <a:xfrm>
            <a:off x="6647178" y="154744"/>
            <a:ext cx="3926075" cy="461665"/>
          </a:xfrm>
          <a:prstGeom prst="rect">
            <a:avLst/>
          </a:prstGeom>
          <a:noFill/>
        </p:spPr>
        <p:txBody>
          <a:bodyPr wrap="none" rtlCol="0">
            <a:spAutoFit/>
          </a:bodyPr>
          <a:lstStyle/>
          <a:p>
            <a:r>
              <a:rPr lang="en-US" sz="2400">
                <a:latin typeface="Corbel" panose="020B0503020204020204" pitchFamily="34" charset="0"/>
              </a:rPr>
              <a:t>Expectations and instructions</a:t>
            </a:r>
            <a:endParaRPr lang="it-IT" sz="2400">
              <a:latin typeface="Corbel" panose="020B0503020204020204" pitchFamily="34" charset="0"/>
            </a:endParaRPr>
          </a:p>
        </p:txBody>
      </p:sp>
      <p:sp>
        <p:nvSpPr>
          <p:cNvPr id="16" name="TextBox 15">
            <a:extLst>
              <a:ext uri="{FF2B5EF4-FFF2-40B4-BE49-F238E27FC236}">
                <a16:creationId xmlns:a16="http://schemas.microsoft.com/office/drawing/2014/main" id="{541D514A-393D-1345-B6AF-9EF0773779D8}"/>
              </a:ext>
            </a:extLst>
          </p:cNvPr>
          <p:cNvSpPr txBox="1"/>
          <p:nvPr/>
        </p:nvSpPr>
        <p:spPr>
          <a:xfrm>
            <a:off x="8964272" y="2454588"/>
            <a:ext cx="2634054" cy="461665"/>
          </a:xfrm>
          <a:prstGeom prst="rect">
            <a:avLst/>
          </a:prstGeom>
          <a:noFill/>
        </p:spPr>
        <p:txBody>
          <a:bodyPr wrap="none" rtlCol="0">
            <a:spAutoFit/>
          </a:bodyPr>
          <a:lstStyle/>
          <a:p>
            <a:r>
              <a:rPr lang="en-US" sz="2400">
                <a:latin typeface="Corbel" panose="020B0503020204020204" pitchFamily="34" charset="0"/>
              </a:rPr>
              <a:t>Learning outcomes</a:t>
            </a:r>
            <a:endParaRPr lang="it-IT" sz="2400">
              <a:latin typeface="Corbel" panose="020B0503020204020204" pitchFamily="34" charset="0"/>
            </a:endParaRPr>
          </a:p>
        </p:txBody>
      </p:sp>
      <p:sp>
        <p:nvSpPr>
          <p:cNvPr id="17" name="TextBox 16">
            <a:extLst>
              <a:ext uri="{FF2B5EF4-FFF2-40B4-BE49-F238E27FC236}">
                <a16:creationId xmlns:a16="http://schemas.microsoft.com/office/drawing/2014/main" id="{E3C194AF-7DA4-F246-972A-82334F37C1C7}"/>
              </a:ext>
            </a:extLst>
          </p:cNvPr>
          <p:cNvSpPr txBox="1"/>
          <p:nvPr/>
        </p:nvSpPr>
        <p:spPr>
          <a:xfrm>
            <a:off x="8010736" y="5014714"/>
            <a:ext cx="3953326" cy="461665"/>
          </a:xfrm>
          <a:prstGeom prst="rect">
            <a:avLst/>
          </a:prstGeom>
          <a:noFill/>
        </p:spPr>
        <p:txBody>
          <a:bodyPr wrap="none" rtlCol="0">
            <a:spAutoFit/>
          </a:bodyPr>
          <a:lstStyle/>
          <a:p>
            <a:r>
              <a:rPr lang="en-US" sz="2400">
                <a:latin typeface="Corbel" panose="020B0503020204020204" pitchFamily="34" charset="0"/>
              </a:rPr>
              <a:t>Self-reflection/metacognition</a:t>
            </a:r>
            <a:endParaRPr lang="it-IT" sz="2400">
              <a:latin typeface="Corbel" panose="020B0503020204020204" pitchFamily="34" charset="0"/>
            </a:endParaRPr>
          </a:p>
        </p:txBody>
      </p:sp>
      <p:sp>
        <p:nvSpPr>
          <p:cNvPr id="19" name="TextBox 18">
            <a:extLst>
              <a:ext uri="{FF2B5EF4-FFF2-40B4-BE49-F238E27FC236}">
                <a16:creationId xmlns:a16="http://schemas.microsoft.com/office/drawing/2014/main" id="{237772E1-524D-F147-B34D-6DDEA96268F6}"/>
              </a:ext>
            </a:extLst>
          </p:cNvPr>
          <p:cNvSpPr txBox="1"/>
          <p:nvPr/>
        </p:nvSpPr>
        <p:spPr>
          <a:xfrm>
            <a:off x="1498168" y="5413306"/>
            <a:ext cx="3031599" cy="461665"/>
          </a:xfrm>
          <a:prstGeom prst="rect">
            <a:avLst/>
          </a:prstGeom>
          <a:noFill/>
        </p:spPr>
        <p:txBody>
          <a:bodyPr wrap="none" rtlCol="0">
            <a:spAutoFit/>
          </a:bodyPr>
          <a:lstStyle/>
          <a:p>
            <a:r>
              <a:rPr lang="en-US" sz="2400">
                <a:latin typeface="Corbel" panose="020B0503020204020204" pitchFamily="34" charset="0"/>
              </a:rPr>
              <a:t>Formative assessment</a:t>
            </a:r>
            <a:endParaRPr lang="it-IT" sz="2400">
              <a:latin typeface="Corbel" panose="020B0503020204020204" pitchFamily="34" charset="0"/>
            </a:endParaRPr>
          </a:p>
        </p:txBody>
      </p:sp>
      <p:sp>
        <p:nvSpPr>
          <p:cNvPr id="20" name="TextBox 19">
            <a:extLst>
              <a:ext uri="{FF2B5EF4-FFF2-40B4-BE49-F238E27FC236}">
                <a16:creationId xmlns:a16="http://schemas.microsoft.com/office/drawing/2014/main" id="{52FE2842-81D8-9E41-8759-AA156E6A2793}"/>
              </a:ext>
            </a:extLst>
          </p:cNvPr>
          <p:cNvSpPr txBox="1"/>
          <p:nvPr/>
        </p:nvSpPr>
        <p:spPr>
          <a:xfrm>
            <a:off x="555171" y="2510458"/>
            <a:ext cx="3193503" cy="461665"/>
          </a:xfrm>
          <a:prstGeom prst="rect">
            <a:avLst/>
          </a:prstGeom>
          <a:noFill/>
        </p:spPr>
        <p:txBody>
          <a:bodyPr wrap="none" rtlCol="0">
            <a:spAutoFit/>
          </a:bodyPr>
          <a:lstStyle/>
          <a:p>
            <a:r>
              <a:rPr lang="en-US" sz="2400">
                <a:latin typeface="Corbel" panose="020B0503020204020204" pitchFamily="34" charset="0"/>
              </a:rPr>
              <a:t>Summative assessment</a:t>
            </a:r>
            <a:endParaRPr lang="it-IT" sz="2400">
              <a:latin typeface="Corbel" panose="020B0503020204020204" pitchFamily="34" charset="0"/>
            </a:endParaRPr>
          </a:p>
        </p:txBody>
      </p:sp>
      <p:sp>
        <p:nvSpPr>
          <p:cNvPr id="27" name="TextBox 26">
            <a:extLst>
              <a:ext uri="{FF2B5EF4-FFF2-40B4-BE49-F238E27FC236}">
                <a16:creationId xmlns:a16="http://schemas.microsoft.com/office/drawing/2014/main" id="{B329097C-17CD-D34C-96FE-01065E4E1D06}"/>
              </a:ext>
            </a:extLst>
          </p:cNvPr>
          <p:cNvSpPr txBox="1"/>
          <p:nvPr/>
        </p:nvSpPr>
        <p:spPr>
          <a:xfrm>
            <a:off x="4983717" y="1786624"/>
            <a:ext cx="2481770" cy="830997"/>
          </a:xfrm>
          <a:prstGeom prst="rect">
            <a:avLst/>
          </a:prstGeom>
          <a:noFill/>
        </p:spPr>
        <p:txBody>
          <a:bodyPr wrap="none" rtlCol="0">
            <a:spAutoFit/>
          </a:bodyPr>
          <a:lstStyle/>
          <a:p>
            <a:r>
              <a:rPr lang="it-IT" sz="4800" b="1" i="1">
                <a:solidFill>
                  <a:schemeClr val="bg1"/>
                </a:solidFill>
                <a:latin typeface="Corbel" panose="020B0503020204020204" pitchFamily="34" charset="0"/>
              </a:rPr>
              <a:t>Portfolio</a:t>
            </a:r>
          </a:p>
        </p:txBody>
      </p:sp>
    </p:spTree>
    <p:extLst>
      <p:ext uri="{BB962C8B-B14F-4D97-AF65-F5344CB8AC3E}">
        <p14:creationId xmlns:p14="http://schemas.microsoft.com/office/powerpoint/2010/main" val="2520650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86C70BD-BC10-AA4D-96AD-B716EFC03921}"/>
              </a:ext>
            </a:extLst>
          </p:cNvPr>
          <p:cNvSpPr/>
          <p:nvPr/>
        </p:nvSpPr>
        <p:spPr>
          <a:xfrm>
            <a:off x="236994" y="3196801"/>
            <a:ext cx="2681208" cy="852408"/>
          </a:xfrm>
          <a:prstGeom prst="ellipse">
            <a:avLst/>
          </a:prstGeom>
          <a:solidFill>
            <a:schemeClr val="accent2"/>
          </a:solidFill>
          <a:ln>
            <a:solidFill>
              <a:schemeClr val="accent2">
                <a:lumMod val="50000"/>
              </a:schemeClr>
            </a:solidFill>
          </a:ln>
          <a:effectLst>
            <a:outerShdw blurRad="50800" dist="38100" dir="5400000" sx="103000" sy="103000" algn="t"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a:latin typeface="Corbel" panose="020B0503020204020204" pitchFamily="34" charset="0"/>
              </a:rPr>
              <a:t>assessment</a:t>
            </a:r>
          </a:p>
        </p:txBody>
      </p:sp>
      <p:sp>
        <p:nvSpPr>
          <p:cNvPr id="6" name="Rounded Rectangle 5">
            <a:extLst>
              <a:ext uri="{FF2B5EF4-FFF2-40B4-BE49-F238E27FC236}">
                <a16:creationId xmlns:a16="http://schemas.microsoft.com/office/drawing/2014/main" id="{D6537D8C-F943-1C4B-9823-47B6FB52F0BB}"/>
              </a:ext>
            </a:extLst>
          </p:cNvPr>
          <p:cNvSpPr/>
          <p:nvPr/>
        </p:nvSpPr>
        <p:spPr>
          <a:xfrm>
            <a:off x="3329544" y="3305290"/>
            <a:ext cx="1038387" cy="6354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can be</a:t>
            </a:r>
          </a:p>
        </p:txBody>
      </p:sp>
      <p:sp>
        <p:nvSpPr>
          <p:cNvPr id="7" name="Rounded Rectangle 6">
            <a:extLst>
              <a:ext uri="{FF2B5EF4-FFF2-40B4-BE49-F238E27FC236}">
                <a16:creationId xmlns:a16="http://schemas.microsoft.com/office/drawing/2014/main" id="{B30417CA-E920-5040-857F-70D764EE7922}"/>
              </a:ext>
            </a:extLst>
          </p:cNvPr>
          <p:cNvSpPr/>
          <p:nvPr/>
        </p:nvSpPr>
        <p:spPr>
          <a:xfrm>
            <a:off x="5065356" y="1386081"/>
            <a:ext cx="1720311" cy="65092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a:solidFill>
                  <a:schemeClr val="tx1"/>
                </a:solidFill>
                <a:latin typeface="Corbel" panose="020B0503020204020204" pitchFamily="34" charset="0"/>
              </a:rPr>
              <a:t>diagnostic</a:t>
            </a:r>
          </a:p>
        </p:txBody>
      </p:sp>
      <p:sp>
        <p:nvSpPr>
          <p:cNvPr id="10" name="Rounded Rectangle 9">
            <a:extLst>
              <a:ext uri="{FF2B5EF4-FFF2-40B4-BE49-F238E27FC236}">
                <a16:creationId xmlns:a16="http://schemas.microsoft.com/office/drawing/2014/main" id="{82DE6DDA-6A5B-CF40-AAA7-93E88CE61381}"/>
              </a:ext>
            </a:extLst>
          </p:cNvPr>
          <p:cNvSpPr/>
          <p:nvPr/>
        </p:nvSpPr>
        <p:spPr>
          <a:xfrm>
            <a:off x="7490841" y="1519105"/>
            <a:ext cx="1420674" cy="384879"/>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200">
                <a:solidFill>
                  <a:schemeClr val="tx1"/>
                </a:solidFill>
                <a:latin typeface="Corbel" panose="020B0503020204020204" pitchFamily="34" charset="0"/>
              </a:rPr>
              <a:t>before</a:t>
            </a:r>
          </a:p>
        </p:txBody>
      </p:sp>
      <p:sp>
        <p:nvSpPr>
          <p:cNvPr id="13" name="Rounded Rectangle 12">
            <a:extLst>
              <a:ext uri="{FF2B5EF4-FFF2-40B4-BE49-F238E27FC236}">
                <a16:creationId xmlns:a16="http://schemas.microsoft.com/office/drawing/2014/main" id="{50AA2872-DC99-3645-910C-B9051FC50A37}"/>
              </a:ext>
            </a:extLst>
          </p:cNvPr>
          <p:cNvSpPr/>
          <p:nvPr/>
        </p:nvSpPr>
        <p:spPr>
          <a:xfrm>
            <a:off x="9616689" y="1224649"/>
            <a:ext cx="2120679" cy="102334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assess prior knowledge/ mental model(s)</a:t>
            </a:r>
          </a:p>
        </p:txBody>
      </p:sp>
      <p:cxnSp>
        <p:nvCxnSpPr>
          <p:cNvPr id="17" name="Straight Arrow Connector 16">
            <a:extLst>
              <a:ext uri="{FF2B5EF4-FFF2-40B4-BE49-F238E27FC236}">
                <a16:creationId xmlns:a16="http://schemas.microsoft.com/office/drawing/2014/main" id="{A2BD706A-8538-2A40-8E16-1BB3D9CABAF4}"/>
              </a:ext>
            </a:extLst>
          </p:cNvPr>
          <p:cNvCxnSpPr>
            <a:stCxn id="4" idx="6"/>
            <a:endCxn id="6" idx="1"/>
          </p:cNvCxnSpPr>
          <p:nvPr/>
        </p:nvCxnSpPr>
        <p:spPr>
          <a:xfrm>
            <a:off x="2918202" y="3623005"/>
            <a:ext cx="411342"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54092-79E7-364E-A63D-ED88065BB2FB}"/>
              </a:ext>
            </a:extLst>
          </p:cNvPr>
          <p:cNvCxnSpPr>
            <a:stCxn id="6" idx="3"/>
          </p:cNvCxnSpPr>
          <p:nvPr/>
        </p:nvCxnSpPr>
        <p:spPr>
          <a:xfrm flipV="1">
            <a:off x="4367931" y="1903985"/>
            <a:ext cx="697425" cy="171902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EEC4046-6D6F-5240-AFD9-042C6809D801}"/>
              </a:ext>
            </a:extLst>
          </p:cNvPr>
          <p:cNvCxnSpPr/>
          <p:nvPr/>
        </p:nvCxnSpPr>
        <p:spPr>
          <a:xfrm flipV="1">
            <a:off x="6785667" y="1737373"/>
            <a:ext cx="69742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23FDA2F-C9CD-6F45-A847-8DD07323CCBF}"/>
              </a:ext>
            </a:extLst>
          </p:cNvPr>
          <p:cNvCxnSpPr/>
          <p:nvPr/>
        </p:nvCxnSpPr>
        <p:spPr>
          <a:xfrm flipV="1">
            <a:off x="8919264" y="1745116"/>
            <a:ext cx="69742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1553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8CE193-2B59-DF46-85BC-53C9FCDF482E}"/>
              </a:ext>
            </a:extLst>
          </p:cNvPr>
          <p:cNvPicPr>
            <a:picLocks noChangeAspect="1"/>
          </p:cNvPicPr>
          <p:nvPr/>
        </p:nvPicPr>
        <p:blipFill>
          <a:blip r:embed="rId3"/>
          <a:stretch>
            <a:fillRect/>
          </a:stretch>
        </p:blipFill>
        <p:spPr>
          <a:xfrm>
            <a:off x="2452390" y="461666"/>
            <a:ext cx="6533186" cy="1415533"/>
          </a:xfrm>
          <a:prstGeom prst="rect">
            <a:avLst/>
          </a:prstGeom>
        </p:spPr>
      </p:pic>
      <p:sp>
        <p:nvSpPr>
          <p:cNvPr id="4" name="Rectangle 3">
            <a:extLst>
              <a:ext uri="{FF2B5EF4-FFF2-40B4-BE49-F238E27FC236}">
                <a16:creationId xmlns:a16="http://schemas.microsoft.com/office/drawing/2014/main" id="{78199B50-41A5-E345-AC1A-41F94E655697}"/>
              </a:ext>
            </a:extLst>
          </p:cNvPr>
          <p:cNvSpPr/>
          <p:nvPr/>
        </p:nvSpPr>
        <p:spPr>
          <a:xfrm>
            <a:off x="1812241" y="461665"/>
            <a:ext cx="4720180" cy="6174662"/>
          </a:xfrm>
          <a:prstGeom prst="rect">
            <a:avLst/>
          </a:prstGeom>
          <a:solidFill>
            <a:srgbClr val="C00000">
              <a:alpha val="8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7AF100C1-D09F-2742-A53A-BD5F4DD556A9}"/>
              </a:ext>
            </a:extLst>
          </p:cNvPr>
          <p:cNvSpPr/>
          <p:nvPr/>
        </p:nvSpPr>
        <p:spPr>
          <a:xfrm>
            <a:off x="6532422" y="461665"/>
            <a:ext cx="3938935" cy="6174662"/>
          </a:xfrm>
          <a:prstGeom prst="rect">
            <a:avLst/>
          </a:prstGeom>
          <a:solidFill>
            <a:schemeClr val="accent6">
              <a:lumMod val="40000"/>
              <a:lumOff val="60000"/>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ctangle 1">
            <a:extLst>
              <a:ext uri="{FF2B5EF4-FFF2-40B4-BE49-F238E27FC236}">
                <a16:creationId xmlns:a16="http://schemas.microsoft.com/office/drawing/2014/main" id="{46770648-DC33-E046-86DD-72FF048F8064}"/>
              </a:ext>
            </a:extLst>
          </p:cNvPr>
          <p:cNvSpPr/>
          <p:nvPr/>
        </p:nvSpPr>
        <p:spPr>
          <a:xfrm>
            <a:off x="3324766" y="1274"/>
            <a:ext cx="6183103" cy="461665"/>
          </a:xfrm>
          <a:prstGeom prst="rect">
            <a:avLst/>
          </a:prstGeom>
        </p:spPr>
        <p:txBody>
          <a:bodyPr wrap="none">
            <a:spAutoFit/>
          </a:bodyPr>
          <a:lstStyle/>
          <a:p>
            <a:r>
              <a:rPr lang="it-IT" sz="2400">
                <a:latin typeface="Corbel" panose="020B0503020204020204" pitchFamily="34" charset="0"/>
              </a:rPr>
              <a:t>Formative assessment can come in many forms</a:t>
            </a:r>
            <a:endParaRPr lang="it-IT" sz="2400" b="1">
              <a:latin typeface="Corbel" panose="020B0503020204020204" pitchFamily="34" charset="0"/>
            </a:endParaRPr>
          </a:p>
        </p:txBody>
      </p:sp>
      <p:sp>
        <p:nvSpPr>
          <p:cNvPr id="3" name="Rectangle 2">
            <a:extLst>
              <a:ext uri="{FF2B5EF4-FFF2-40B4-BE49-F238E27FC236}">
                <a16:creationId xmlns:a16="http://schemas.microsoft.com/office/drawing/2014/main" id="{CDE8C051-CEEB-A54C-AF68-FF0FB3B69908}"/>
              </a:ext>
            </a:extLst>
          </p:cNvPr>
          <p:cNvSpPr/>
          <p:nvPr/>
        </p:nvSpPr>
        <p:spPr>
          <a:xfrm>
            <a:off x="2025414" y="2005283"/>
            <a:ext cx="4231795" cy="4708981"/>
          </a:xfrm>
          <a:prstGeom prst="rect">
            <a:avLst/>
          </a:prstGeom>
        </p:spPr>
        <p:txBody>
          <a:bodyPr wrap="square">
            <a:spAutoFit/>
          </a:bodyPr>
          <a:lstStyle/>
          <a:p>
            <a:r>
              <a:rPr lang="en-US" sz="2000">
                <a:latin typeface="Corbel" panose="020B0503020204020204" pitchFamily="34" charset="0"/>
              </a:rPr>
              <a:t>Questionnaires</a:t>
            </a:r>
          </a:p>
          <a:p>
            <a:pPr marL="342900" lvl="3" indent="-342900">
              <a:buSzPct val="100000"/>
              <a:buFont typeface="Courier New" panose="02070309020205020404" pitchFamily="49" charset="0"/>
              <a:buChar char="o"/>
            </a:pPr>
            <a:r>
              <a:rPr lang="en-US" sz="2000">
                <a:latin typeface="Corbel" panose="020B0503020204020204" pitchFamily="34" charset="0"/>
              </a:rPr>
              <a:t>Google forms</a:t>
            </a:r>
          </a:p>
          <a:p>
            <a:pPr marL="342900" lvl="3" indent="-342900">
              <a:buSzPct val="100000"/>
              <a:buFont typeface="Courier New" panose="02070309020205020404" pitchFamily="49" charset="0"/>
              <a:buChar char="o"/>
            </a:pPr>
            <a:r>
              <a:rPr lang="en-US" sz="2000">
                <a:latin typeface="Corbel" panose="020B0503020204020204" pitchFamily="34" charset="0"/>
              </a:rPr>
              <a:t>Socrative</a:t>
            </a:r>
          </a:p>
          <a:p>
            <a:pPr marL="342900" lvl="3" indent="-342900">
              <a:buSzPct val="100000"/>
              <a:buFont typeface="Courier New" panose="02070309020205020404" pitchFamily="49" charset="0"/>
              <a:buChar char="o"/>
            </a:pPr>
            <a:r>
              <a:rPr lang="en-US" sz="2000">
                <a:latin typeface="Corbel" panose="020B0503020204020204" pitchFamily="34" charset="0"/>
              </a:rPr>
              <a:t>MentiMeter</a:t>
            </a:r>
          </a:p>
          <a:p>
            <a:pPr marL="342900" lvl="3" indent="-342900">
              <a:buSzPct val="100000"/>
              <a:buFont typeface="Courier New" panose="02070309020205020404" pitchFamily="49" charset="0"/>
              <a:buChar char="o"/>
            </a:pPr>
            <a:r>
              <a:rPr lang="en-US" sz="2000">
                <a:latin typeface="Corbel" panose="020B0503020204020204" pitchFamily="34" charset="0"/>
              </a:rPr>
              <a:t>Raise hands </a:t>
            </a:r>
          </a:p>
          <a:p>
            <a:pPr marL="342900" lvl="3" indent="-342900">
              <a:buSzPct val="100000"/>
              <a:buFont typeface="Courier New" panose="02070309020205020404" pitchFamily="49" charset="0"/>
              <a:buChar char="o"/>
            </a:pPr>
            <a:r>
              <a:rPr lang="en-US" sz="2000">
                <a:latin typeface="Corbel" panose="020B0503020204020204" pitchFamily="34" charset="0"/>
              </a:rPr>
              <a:t>Cliquer/sticky notes</a:t>
            </a:r>
          </a:p>
          <a:p>
            <a:pPr marL="342900" lvl="3" indent="-342900">
              <a:buSzPct val="100000"/>
              <a:buFont typeface="Courier New" panose="02070309020205020404" pitchFamily="49" charset="0"/>
              <a:buChar char="o"/>
            </a:pPr>
            <a:r>
              <a:rPr lang="en-US" sz="2000">
                <a:latin typeface="Corbel" panose="020B0503020204020204" pitchFamily="34" charset="0"/>
              </a:rPr>
              <a:t>MCQs</a:t>
            </a:r>
          </a:p>
          <a:p>
            <a:r>
              <a:rPr lang="en-US" sz="2000">
                <a:latin typeface="Corbel" panose="020B0503020204020204" pitchFamily="34" charset="0"/>
              </a:rPr>
              <a:t>- One up one down (+/-)</a:t>
            </a:r>
          </a:p>
          <a:p>
            <a:r>
              <a:rPr lang="en-US" sz="2000">
                <a:latin typeface="Corbel" panose="020B0503020204020204" pitchFamily="34" charset="0"/>
              </a:rPr>
              <a:t>- Portfolio</a:t>
            </a:r>
          </a:p>
          <a:p>
            <a:r>
              <a:rPr lang="en-US" sz="2000">
                <a:latin typeface="Corbel" panose="020B0503020204020204" pitchFamily="34" charset="0"/>
              </a:rPr>
              <a:t>- Discussions/brainstormings</a:t>
            </a:r>
          </a:p>
          <a:p>
            <a:r>
              <a:rPr lang="en-US" sz="2000">
                <a:latin typeface="Corbel" panose="020B0503020204020204" pitchFamily="34" charset="0"/>
              </a:rPr>
              <a:t>- Concept maps</a:t>
            </a:r>
          </a:p>
          <a:p>
            <a:r>
              <a:rPr lang="en-US" sz="2000">
                <a:latin typeface="Corbel" panose="020B0503020204020204" pitchFamily="34" charset="0"/>
              </a:rPr>
              <a:t>- Rubrics</a:t>
            </a:r>
          </a:p>
          <a:p>
            <a:r>
              <a:rPr lang="en-US" sz="2000">
                <a:latin typeface="Corbel" panose="020B0503020204020204" pitchFamily="34" charset="0"/>
              </a:rPr>
              <a:t>- Self-assessment/self-feedback</a:t>
            </a:r>
          </a:p>
          <a:p>
            <a:r>
              <a:rPr lang="en-US" sz="2000">
                <a:latin typeface="Corbel" panose="020B0503020204020204" pitchFamily="34" charset="0"/>
              </a:rPr>
              <a:t>- Peer assessment</a:t>
            </a:r>
          </a:p>
          <a:p>
            <a:r>
              <a:rPr lang="en-US" sz="2000">
                <a:latin typeface="Corbel" panose="020B0503020204020204" pitchFamily="34" charset="0"/>
              </a:rPr>
              <a:t>- Fist of five</a:t>
            </a:r>
          </a:p>
        </p:txBody>
      </p:sp>
      <p:sp>
        <p:nvSpPr>
          <p:cNvPr id="6" name="Rectangle 5">
            <a:extLst>
              <a:ext uri="{FF2B5EF4-FFF2-40B4-BE49-F238E27FC236}">
                <a16:creationId xmlns:a16="http://schemas.microsoft.com/office/drawing/2014/main" id="{48A6989F-18AB-794C-8E0B-DA14BFBDAE1E}"/>
              </a:ext>
            </a:extLst>
          </p:cNvPr>
          <p:cNvSpPr/>
          <p:nvPr/>
        </p:nvSpPr>
        <p:spPr>
          <a:xfrm>
            <a:off x="6684821" y="2235123"/>
            <a:ext cx="3745929" cy="4708981"/>
          </a:xfrm>
          <a:prstGeom prst="rect">
            <a:avLst/>
          </a:prstGeom>
        </p:spPr>
        <p:txBody>
          <a:bodyPr wrap="square">
            <a:spAutoFit/>
          </a:bodyPr>
          <a:lstStyle/>
          <a:p>
            <a:r>
              <a:rPr lang="en-US" sz="2000"/>
              <a:t>- Prova scritta</a:t>
            </a:r>
          </a:p>
          <a:p>
            <a:pPr lvl="1"/>
            <a:r>
              <a:rPr lang="en-US" sz="2000"/>
              <a:t>-Domande a risposta multipla</a:t>
            </a:r>
          </a:p>
          <a:p>
            <a:pPr lvl="1"/>
            <a:r>
              <a:rPr lang="en-US" sz="2000"/>
              <a:t>-Domande a risposta aperta</a:t>
            </a:r>
          </a:p>
          <a:p>
            <a:pPr lvl="1"/>
            <a:r>
              <a:rPr lang="en-US" sz="2000"/>
              <a:t>-Saggio</a:t>
            </a:r>
          </a:p>
          <a:p>
            <a:pPr lvl="1"/>
            <a:r>
              <a:rPr lang="en-US" sz="2000"/>
              <a:t>-Problem solving</a:t>
            </a:r>
          </a:p>
          <a:p>
            <a:r>
              <a:rPr lang="en-US" sz="2000"/>
              <a:t>- Prova orale</a:t>
            </a:r>
          </a:p>
          <a:p>
            <a:r>
              <a:rPr lang="en-US" sz="2000"/>
              <a:t>- Prova pratica</a:t>
            </a:r>
          </a:p>
          <a:p>
            <a:r>
              <a:rPr lang="en-US" sz="2000"/>
              <a:t>- Portfolio (consegna del)</a:t>
            </a:r>
          </a:p>
          <a:p>
            <a:r>
              <a:rPr lang="en-US" sz="2000"/>
              <a:t>- Report</a:t>
            </a:r>
          </a:p>
          <a:p>
            <a:r>
              <a:rPr lang="en-US" sz="2000"/>
              <a:t>- Griglia di valutazione (usata per dare il voto/giudizio)</a:t>
            </a:r>
          </a:p>
          <a:p>
            <a:r>
              <a:rPr lang="en-US" sz="2000"/>
              <a:t>- Presentazioni</a:t>
            </a:r>
          </a:p>
          <a:p>
            <a:r>
              <a:rPr lang="en-US" sz="2000"/>
              <a:t>- Autovalutazione</a:t>
            </a:r>
          </a:p>
          <a:p>
            <a:r>
              <a:rPr lang="en-US" sz="2000"/>
              <a:t>- Valutazione dei pari</a:t>
            </a:r>
          </a:p>
          <a:p>
            <a:endParaRPr lang="en-US" sz="2000"/>
          </a:p>
        </p:txBody>
      </p:sp>
      <p:sp>
        <p:nvSpPr>
          <p:cNvPr id="8" name="Rectangle 7">
            <a:extLst>
              <a:ext uri="{FF2B5EF4-FFF2-40B4-BE49-F238E27FC236}">
                <a16:creationId xmlns:a16="http://schemas.microsoft.com/office/drawing/2014/main" id="{3E809AFF-B6ED-E24B-8BF1-7022ED24D96F}"/>
              </a:ext>
            </a:extLst>
          </p:cNvPr>
          <p:cNvSpPr/>
          <p:nvPr/>
        </p:nvSpPr>
        <p:spPr>
          <a:xfrm>
            <a:off x="6561917" y="1877198"/>
            <a:ext cx="4144046" cy="4980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15465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8F847-5DAD-944F-AB04-33CB96E67246}"/>
              </a:ext>
            </a:extLst>
          </p:cNvPr>
          <p:cNvSpPr>
            <a:spLocks noGrp="1"/>
          </p:cNvSpPr>
          <p:nvPr>
            <p:ph type="title"/>
          </p:nvPr>
        </p:nvSpPr>
        <p:spPr>
          <a:xfrm>
            <a:off x="4066694" y="336099"/>
            <a:ext cx="4137705" cy="1325563"/>
          </a:xfrm>
        </p:spPr>
        <p:txBody>
          <a:bodyPr/>
          <a:lstStyle/>
          <a:p>
            <a:r>
              <a:rPr lang="en-US" b="1"/>
              <a:t>Self-assessment</a:t>
            </a:r>
            <a:endParaRPr lang="it-IT" b="1"/>
          </a:p>
        </p:txBody>
      </p:sp>
      <p:sp>
        <p:nvSpPr>
          <p:cNvPr id="4" name="Rectangle 3">
            <a:extLst>
              <a:ext uri="{FF2B5EF4-FFF2-40B4-BE49-F238E27FC236}">
                <a16:creationId xmlns:a16="http://schemas.microsoft.com/office/drawing/2014/main" id="{CB06ABCE-82EC-4241-A47F-9E1EB41FC1A6}"/>
              </a:ext>
            </a:extLst>
          </p:cNvPr>
          <p:cNvSpPr/>
          <p:nvPr/>
        </p:nvSpPr>
        <p:spPr>
          <a:xfrm>
            <a:off x="1824039" y="2438179"/>
            <a:ext cx="8854849" cy="646331"/>
          </a:xfrm>
          <a:prstGeom prst="rect">
            <a:avLst/>
          </a:prstGeom>
        </p:spPr>
        <p:txBody>
          <a:bodyPr wrap="square">
            <a:spAutoFit/>
          </a:bodyPr>
          <a:lstStyle/>
          <a:p>
            <a:r>
              <a:rPr lang="en-US" sz="3600"/>
              <a:t>reflection     metacognition   mindfulness</a:t>
            </a:r>
          </a:p>
        </p:txBody>
      </p:sp>
      <p:sp>
        <p:nvSpPr>
          <p:cNvPr id="5" name="TextBox 4">
            <a:extLst>
              <a:ext uri="{FF2B5EF4-FFF2-40B4-BE49-F238E27FC236}">
                <a16:creationId xmlns:a16="http://schemas.microsoft.com/office/drawing/2014/main" id="{49C0235A-CBE2-F64F-8D8F-7E786954E620}"/>
              </a:ext>
            </a:extLst>
          </p:cNvPr>
          <p:cNvSpPr txBox="1"/>
          <p:nvPr/>
        </p:nvSpPr>
        <p:spPr>
          <a:xfrm>
            <a:off x="7021287" y="3991429"/>
            <a:ext cx="2525050" cy="523220"/>
          </a:xfrm>
          <a:prstGeom prst="rect">
            <a:avLst/>
          </a:prstGeom>
          <a:noFill/>
        </p:spPr>
        <p:txBody>
          <a:bodyPr wrap="none" rtlCol="0">
            <a:spAutoFit/>
          </a:bodyPr>
          <a:lstStyle/>
          <a:p>
            <a:r>
              <a:rPr lang="en-US" sz="2800"/>
              <a:t>teacher’s diary</a:t>
            </a:r>
          </a:p>
        </p:txBody>
      </p:sp>
      <p:sp>
        <p:nvSpPr>
          <p:cNvPr id="6" name="Rectangle 5">
            <a:extLst>
              <a:ext uri="{FF2B5EF4-FFF2-40B4-BE49-F238E27FC236}">
                <a16:creationId xmlns:a16="http://schemas.microsoft.com/office/drawing/2014/main" id="{310D55A0-0FD3-7746-8568-F1ACE076D06C}"/>
              </a:ext>
            </a:extLst>
          </p:cNvPr>
          <p:cNvSpPr/>
          <p:nvPr/>
        </p:nvSpPr>
        <p:spPr>
          <a:xfrm>
            <a:off x="3277361" y="3976915"/>
            <a:ext cx="1441100" cy="523220"/>
          </a:xfrm>
          <a:prstGeom prst="rect">
            <a:avLst/>
          </a:prstGeom>
        </p:spPr>
        <p:txBody>
          <a:bodyPr wrap="none">
            <a:spAutoFit/>
          </a:bodyPr>
          <a:lstStyle/>
          <a:p>
            <a:r>
              <a:rPr lang="en-US" sz="2800"/>
              <a:t>portfolio</a:t>
            </a:r>
          </a:p>
        </p:txBody>
      </p:sp>
    </p:spTree>
    <p:extLst>
      <p:ext uri="{BB962C8B-B14F-4D97-AF65-F5344CB8AC3E}">
        <p14:creationId xmlns:p14="http://schemas.microsoft.com/office/powerpoint/2010/main" val="30880735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8CE193-2B59-DF46-85BC-53C9FCDF482E}"/>
              </a:ext>
            </a:extLst>
          </p:cNvPr>
          <p:cNvPicPr>
            <a:picLocks noChangeAspect="1"/>
          </p:cNvPicPr>
          <p:nvPr/>
        </p:nvPicPr>
        <p:blipFill>
          <a:blip r:embed="rId3"/>
          <a:stretch>
            <a:fillRect/>
          </a:stretch>
        </p:blipFill>
        <p:spPr>
          <a:xfrm>
            <a:off x="2452390" y="461666"/>
            <a:ext cx="6533186" cy="1415533"/>
          </a:xfrm>
          <a:prstGeom prst="rect">
            <a:avLst/>
          </a:prstGeom>
        </p:spPr>
      </p:pic>
      <p:sp>
        <p:nvSpPr>
          <p:cNvPr id="4" name="Rectangle 3">
            <a:extLst>
              <a:ext uri="{FF2B5EF4-FFF2-40B4-BE49-F238E27FC236}">
                <a16:creationId xmlns:a16="http://schemas.microsoft.com/office/drawing/2014/main" id="{78199B50-41A5-E345-AC1A-41F94E655697}"/>
              </a:ext>
            </a:extLst>
          </p:cNvPr>
          <p:cNvSpPr/>
          <p:nvPr/>
        </p:nvSpPr>
        <p:spPr>
          <a:xfrm>
            <a:off x="1812241" y="461665"/>
            <a:ext cx="4720180" cy="6174662"/>
          </a:xfrm>
          <a:prstGeom prst="rect">
            <a:avLst/>
          </a:prstGeom>
          <a:solidFill>
            <a:srgbClr val="C00000">
              <a:alpha val="8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7AF100C1-D09F-2742-A53A-BD5F4DD556A9}"/>
              </a:ext>
            </a:extLst>
          </p:cNvPr>
          <p:cNvSpPr/>
          <p:nvPr/>
        </p:nvSpPr>
        <p:spPr>
          <a:xfrm>
            <a:off x="6532422" y="461665"/>
            <a:ext cx="3938935" cy="6174662"/>
          </a:xfrm>
          <a:prstGeom prst="rect">
            <a:avLst/>
          </a:prstGeom>
          <a:solidFill>
            <a:schemeClr val="accent6">
              <a:lumMod val="40000"/>
              <a:lumOff val="60000"/>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ctangle 1">
            <a:extLst>
              <a:ext uri="{FF2B5EF4-FFF2-40B4-BE49-F238E27FC236}">
                <a16:creationId xmlns:a16="http://schemas.microsoft.com/office/drawing/2014/main" id="{46770648-DC33-E046-86DD-72FF048F8064}"/>
              </a:ext>
            </a:extLst>
          </p:cNvPr>
          <p:cNvSpPr/>
          <p:nvPr/>
        </p:nvSpPr>
        <p:spPr>
          <a:xfrm>
            <a:off x="3324766" y="1274"/>
            <a:ext cx="6183103" cy="461665"/>
          </a:xfrm>
          <a:prstGeom prst="rect">
            <a:avLst/>
          </a:prstGeom>
        </p:spPr>
        <p:txBody>
          <a:bodyPr wrap="none">
            <a:spAutoFit/>
          </a:bodyPr>
          <a:lstStyle/>
          <a:p>
            <a:r>
              <a:rPr lang="it-IT" sz="2400">
                <a:latin typeface="Corbel" panose="020B0503020204020204" pitchFamily="34" charset="0"/>
              </a:rPr>
              <a:t>Formative assessment can come in many forms</a:t>
            </a:r>
            <a:endParaRPr lang="it-IT" sz="2400" b="1">
              <a:latin typeface="Corbel" panose="020B0503020204020204" pitchFamily="34" charset="0"/>
            </a:endParaRPr>
          </a:p>
        </p:txBody>
      </p:sp>
      <p:sp>
        <p:nvSpPr>
          <p:cNvPr id="3" name="Rectangle 2">
            <a:extLst>
              <a:ext uri="{FF2B5EF4-FFF2-40B4-BE49-F238E27FC236}">
                <a16:creationId xmlns:a16="http://schemas.microsoft.com/office/drawing/2014/main" id="{CDE8C051-CEEB-A54C-AF68-FF0FB3B69908}"/>
              </a:ext>
            </a:extLst>
          </p:cNvPr>
          <p:cNvSpPr/>
          <p:nvPr/>
        </p:nvSpPr>
        <p:spPr>
          <a:xfrm>
            <a:off x="2025414" y="2005283"/>
            <a:ext cx="4231795" cy="4708981"/>
          </a:xfrm>
          <a:prstGeom prst="rect">
            <a:avLst/>
          </a:prstGeom>
        </p:spPr>
        <p:txBody>
          <a:bodyPr wrap="square">
            <a:spAutoFit/>
          </a:bodyPr>
          <a:lstStyle/>
          <a:p>
            <a:r>
              <a:rPr lang="en-US" sz="2000">
                <a:latin typeface="Corbel" panose="020B0503020204020204" pitchFamily="34" charset="0"/>
              </a:rPr>
              <a:t>Questionnaires</a:t>
            </a:r>
          </a:p>
          <a:p>
            <a:pPr marL="342900" lvl="3" indent="-342900">
              <a:buSzPct val="100000"/>
              <a:buFont typeface="Courier New" panose="02070309020205020404" pitchFamily="49" charset="0"/>
              <a:buChar char="o"/>
            </a:pPr>
            <a:r>
              <a:rPr lang="en-US" sz="2000">
                <a:latin typeface="Corbel" panose="020B0503020204020204" pitchFamily="34" charset="0"/>
              </a:rPr>
              <a:t>Google forms</a:t>
            </a:r>
          </a:p>
          <a:p>
            <a:pPr marL="342900" lvl="3" indent="-342900">
              <a:buSzPct val="100000"/>
              <a:buFont typeface="Courier New" panose="02070309020205020404" pitchFamily="49" charset="0"/>
              <a:buChar char="o"/>
            </a:pPr>
            <a:r>
              <a:rPr lang="en-US" sz="2000">
                <a:latin typeface="Corbel" panose="020B0503020204020204" pitchFamily="34" charset="0"/>
              </a:rPr>
              <a:t>Socrative</a:t>
            </a:r>
          </a:p>
          <a:p>
            <a:pPr marL="342900" lvl="3" indent="-342900">
              <a:buSzPct val="100000"/>
              <a:buFont typeface="Courier New" panose="02070309020205020404" pitchFamily="49" charset="0"/>
              <a:buChar char="o"/>
            </a:pPr>
            <a:r>
              <a:rPr lang="en-US" sz="2000">
                <a:latin typeface="Corbel" panose="020B0503020204020204" pitchFamily="34" charset="0"/>
              </a:rPr>
              <a:t>MentiMeter</a:t>
            </a:r>
          </a:p>
          <a:p>
            <a:pPr marL="342900" lvl="3" indent="-342900">
              <a:buSzPct val="100000"/>
              <a:buFont typeface="Courier New" panose="02070309020205020404" pitchFamily="49" charset="0"/>
              <a:buChar char="o"/>
            </a:pPr>
            <a:r>
              <a:rPr lang="en-US" sz="2000">
                <a:latin typeface="Corbel" panose="020B0503020204020204" pitchFamily="34" charset="0"/>
              </a:rPr>
              <a:t>Raise hands </a:t>
            </a:r>
          </a:p>
          <a:p>
            <a:pPr marL="342900" lvl="3" indent="-342900">
              <a:buSzPct val="100000"/>
              <a:buFont typeface="Courier New" panose="02070309020205020404" pitchFamily="49" charset="0"/>
              <a:buChar char="o"/>
            </a:pPr>
            <a:r>
              <a:rPr lang="en-US" sz="2000">
                <a:latin typeface="Corbel" panose="020B0503020204020204" pitchFamily="34" charset="0"/>
              </a:rPr>
              <a:t>Cliquer/sticky notes</a:t>
            </a:r>
          </a:p>
          <a:p>
            <a:pPr marL="342900" lvl="3" indent="-342900">
              <a:buSzPct val="100000"/>
              <a:buFont typeface="Courier New" panose="02070309020205020404" pitchFamily="49" charset="0"/>
              <a:buChar char="o"/>
            </a:pPr>
            <a:r>
              <a:rPr lang="en-US" sz="2000">
                <a:latin typeface="Corbel" panose="020B0503020204020204" pitchFamily="34" charset="0"/>
              </a:rPr>
              <a:t>MCQs</a:t>
            </a:r>
          </a:p>
          <a:p>
            <a:r>
              <a:rPr lang="en-US" sz="2000">
                <a:latin typeface="Corbel" panose="020B0503020204020204" pitchFamily="34" charset="0"/>
              </a:rPr>
              <a:t>- One up one down (+/-)</a:t>
            </a:r>
          </a:p>
          <a:p>
            <a:r>
              <a:rPr lang="en-US" sz="2000">
                <a:latin typeface="Corbel" panose="020B0503020204020204" pitchFamily="34" charset="0"/>
              </a:rPr>
              <a:t>- Portfolio</a:t>
            </a:r>
          </a:p>
          <a:p>
            <a:r>
              <a:rPr lang="en-US" sz="2000">
                <a:latin typeface="Corbel" panose="020B0503020204020204" pitchFamily="34" charset="0"/>
              </a:rPr>
              <a:t>- Discussions/brainstormings</a:t>
            </a:r>
          </a:p>
          <a:p>
            <a:r>
              <a:rPr lang="en-US" sz="2000">
                <a:latin typeface="Corbel" panose="020B0503020204020204" pitchFamily="34" charset="0"/>
              </a:rPr>
              <a:t>- Concept maps</a:t>
            </a:r>
          </a:p>
          <a:p>
            <a:r>
              <a:rPr lang="en-US" sz="2000">
                <a:latin typeface="Corbel" panose="020B0503020204020204" pitchFamily="34" charset="0"/>
              </a:rPr>
              <a:t>- Rubrics</a:t>
            </a:r>
          </a:p>
          <a:p>
            <a:r>
              <a:rPr lang="en-US" sz="2000">
                <a:latin typeface="Corbel" panose="020B0503020204020204" pitchFamily="34" charset="0"/>
              </a:rPr>
              <a:t>- Self-assessment/self-feedback</a:t>
            </a:r>
          </a:p>
          <a:p>
            <a:r>
              <a:rPr lang="en-US" sz="2000">
                <a:latin typeface="Corbel" panose="020B0503020204020204" pitchFamily="34" charset="0"/>
              </a:rPr>
              <a:t>- Peer assessment</a:t>
            </a:r>
          </a:p>
          <a:p>
            <a:r>
              <a:rPr lang="en-US" sz="2000">
                <a:latin typeface="Corbel" panose="020B0503020204020204" pitchFamily="34" charset="0"/>
              </a:rPr>
              <a:t>- Fist of five</a:t>
            </a:r>
          </a:p>
        </p:txBody>
      </p:sp>
      <p:sp>
        <p:nvSpPr>
          <p:cNvPr id="6" name="Rectangle 5">
            <a:extLst>
              <a:ext uri="{FF2B5EF4-FFF2-40B4-BE49-F238E27FC236}">
                <a16:creationId xmlns:a16="http://schemas.microsoft.com/office/drawing/2014/main" id="{48A6989F-18AB-794C-8E0B-DA14BFBDAE1E}"/>
              </a:ext>
            </a:extLst>
          </p:cNvPr>
          <p:cNvSpPr/>
          <p:nvPr/>
        </p:nvSpPr>
        <p:spPr>
          <a:xfrm>
            <a:off x="6684821" y="2235123"/>
            <a:ext cx="3745929" cy="4708981"/>
          </a:xfrm>
          <a:prstGeom prst="rect">
            <a:avLst/>
          </a:prstGeom>
        </p:spPr>
        <p:txBody>
          <a:bodyPr wrap="square">
            <a:spAutoFit/>
          </a:bodyPr>
          <a:lstStyle/>
          <a:p>
            <a:r>
              <a:rPr lang="en-US" sz="2000"/>
              <a:t>- Prova scritta</a:t>
            </a:r>
          </a:p>
          <a:p>
            <a:pPr lvl="1"/>
            <a:r>
              <a:rPr lang="en-US" sz="2000"/>
              <a:t>-Domande a risposta multipla</a:t>
            </a:r>
          </a:p>
          <a:p>
            <a:pPr lvl="1"/>
            <a:r>
              <a:rPr lang="en-US" sz="2000"/>
              <a:t>-Domande a risposta aperta</a:t>
            </a:r>
          </a:p>
          <a:p>
            <a:pPr lvl="1"/>
            <a:r>
              <a:rPr lang="en-US" sz="2000"/>
              <a:t>-Saggio</a:t>
            </a:r>
          </a:p>
          <a:p>
            <a:pPr lvl="1"/>
            <a:r>
              <a:rPr lang="en-US" sz="2000"/>
              <a:t>-Problem solving</a:t>
            </a:r>
          </a:p>
          <a:p>
            <a:r>
              <a:rPr lang="en-US" sz="2000"/>
              <a:t>- Prova orale</a:t>
            </a:r>
          </a:p>
          <a:p>
            <a:r>
              <a:rPr lang="en-US" sz="2000"/>
              <a:t>- Prova pratica</a:t>
            </a:r>
          </a:p>
          <a:p>
            <a:r>
              <a:rPr lang="en-US" sz="2000"/>
              <a:t>- Portfolio (consegna del)</a:t>
            </a:r>
          </a:p>
          <a:p>
            <a:r>
              <a:rPr lang="en-US" sz="2000"/>
              <a:t>- Report</a:t>
            </a:r>
          </a:p>
          <a:p>
            <a:r>
              <a:rPr lang="en-US" sz="2000"/>
              <a:t>- Griglia di valutazione (usata per dare il voto/giudizio)</a:t>
            </a:r>
          </a:p>
          <a:p>
            <a:r>
              <a:rPr lang="en-US" sz="2000"/>
              <a:t>- Presentazioni</a:t>
            </a:r>
          </a:p>
          <a:p>
            <a:r>
              <a:rPr lang="en-US" sz="2000"/>
              <a:t>- Autovalutazione</a:t>
            </a:r>
          </a:p>
          <a:p>
            <a:r>
              <a:rPr lang="en-US" sz="2000"/>
              <a:t>- Valutazione dei pari</a:t>
            </a:r>
          </a:p>
          <a:p>
            <a:endParaRPr lang="en-US" sz="2000"/>
          </a:p>
        </p:txBody>
      </p:sp>
      <p:sp>
        <p:nvSpPr>
          <p:cNvPr id="8" name="Rectangle 7">
            <a:extLst>
              <a:ext uri="{FF2B5EF4-FFF2-40B4-BE49-F238E27FC236}">
                <a16:creationId xmlns:a16="http://schemas.microsoft.com/office/drawing/2014/main" id="{3E809AFF-B6ED-E24B-8BF1-7022ED24D96F}"/>
              </a:ext>
            </a:extLst>
          </p:cNvPr>
          <p:cNvSpPr/>
          <p:nvPr/>
        </p:nvSpPr>
        <p:spPr>
          <a:xfrm>
            <a:off x="6561917" y="1877198"/>
            <a:ext cx="4144046" cy="4980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7258228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Challenge (10 min)</a:t>
            </a:r>
            <a:endParaRPr/>
          </a:p>
        </p:txBody>
      </p:sp>
      <p:sp>
        <p:nvSpPr>
          <p:cNvPr id="151" name="Google Shape;151;p22"/>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457200" lvl="0" indent="-419100" algn="l" rtl="0">
              <a:spcBef>
                <a:spcPts val="480"/>
              </a:spcBef>
              <a:spcAft>
                <a:spcPts val="0"/>
              </a:spcAft>
              <a:buSzPts val="3000"/>
              <a:buChar char="•"/>
            </a:pPr>
            <a:r>
              <a:rPr lang="en-US" sz="3000"/>
              <a:t>Think of how you could implement peer assessment in your class</a:t>
            </a:r>
            <a:endParaRPr sz="3000"/>
          </a:p>
          <a:p>
            <a:pPr marL="457200" lvl="0" indent="-419100" algn="l" rtl="0">
              <a:spcBef>
                <a:spcPts val="0"/>
              </a:spcBef>
              <a:spcAft>
                <a:spcPts val="0"/>
              </a:spcAft>
              <a:buSzPts val="3000"/>
              <a:buChar char="•"/>
            </a:pPr>
            <a:r>
              <a:rPr lang="en-US" sz="3000"/>
              <a:t>Write it in the GDoc</a:t>
            </a:r>
            <a:endParaRPr sz="3000"/>
          </a:p>
          <a:p>
            <a:pPr marL="457200" lvl="0" indent="-419100" algn="l" rtl="0">
              <a:spcBef>
                <a:spcPts val="0"/>
              </a:spcBef>
              <a:spcAft>
                <a:spcPts val="0"/>
              </a:spcAft>
              <a:buSzPts val="3000"/>
              <a:buChar char="•"/>
            </a:pPr>
            <a:r>
              <a:rPr lang="en-US" sz="3000"/>
              <a:t>Discuss it with your partner(s).</a:t>
            </a:r>
            <a:endParaRPr sz="3000"/>
          </a:p>
          <a:p>
            <a:pPr marL="0" lvl="0" indent="0" algn="l" rtl="0">
              <a:spcBef>
                <a:spcPts val="600"/>
              </a:spcBef>
              <a:spcAft>
                <a:spcPts val="600"/>
              </a:spcAft>
              <a:buNone/>
            </a:pPr>
            <a:endParaRPr sz="3000"/>
          </a:p>
        </p:txBody>
      </p:sp>
    </p:spTree>
    <p:extLst>
      <p:ext uri="{BB962C8B-B14F-4D97-AF65-F5344CB8AC3E}">
        <p14:creationId xmlns:p14="http://schemas.microsoft.com/office/powerpoint/2010/main" val="580155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8CE193-2B59-DF46-85BC-53C9FCDF482E}"/>
              </a:ext>
            </a:extLst>
          </p:cNvPr>
          <p:cNvPicPr>
            <a:picLocks noChangeAspect="1"/>
          </p:cNvPicPr>
          <p:nvPr/>
        </p:nvPicPr>
        <p:blipFill>
          <a:blip r:embed="rId3"/>
          <a:stretch>
            <a:fillRect/>
          </a:stretch>
        </p:blipFill>
        <p:spPr>
          <a:xfrm>
            <a:off x="2452390" y="461666"/>
            <a:ext cx="6533186" cy="1415533"/>
          </a:xfrm>
          <a:prstGeom prst="rect">
            <a:avLst/>
          </a:prstGeom>
        </p:spPr>
      </p:pic>
      <p:sp>
        <p:nvSpPr>
          <p:cNvPr id="4" name="Rectangle 3">
            <a:extLst>
              <a:ext uri="{FF2B5EF4-FFF2-40B4-BE49-F238E27FC236}">
                <a16:creationId xmlns:a16="http://schemas.microsoft.com/office/drawing/2014/main" id="{78199B50-41A5-E345-AC1A-41F94E655697}"/>
              </a:ext>
            </a:extLst>
          </p:cNvPr>
          <p:cNvSpPr/>
          <p:nvPr/>
        </p:nvSpPr>
        <p:spPr>
          <a:xfrm>
            <a:off x="1812241" y="461665"/>
            <a:ext cx="4720180" cy="6174662"/>
          </a:xfrm>
          <a:prstGeom prst="rect">
            <a:avLst/>
          </a:prstGeom>
          <a:solidFill>
            <a:srgbClr val="C00000">
              <a:alpha val="8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7AF100C1-D09F-2742-A53A-BD5F4DD556A9}"/>
              </a:ext>
            </a:extLst>
          </p:cNvPr>
          <p:cNvSpPr/>
          <p:nvPr/>
        </p:nvSpPr>
        <p:spPr>
          <a:xfrm>
            <a:off x="6532422" y="461665"/>
            <a:ext cx="3938935" cy="6174662"/>
          </a:xfrm>
          <a:prstGeom prst="rect">
            <a:avLst/>
          </a:prstGeom>
          <a:solidFill>
            <a:schemeClr val="accent6">
              <a:lumMod val="40000"/>
              <a:lumOff val="60000"/>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ctangle 1">
            <a:extLst>
              <a:ext uri="{FF2B5EF4-FFF2-40B4-BE49-F238E27FC236}">
                <a16:creationId xmlns:a16="http://schemas.microsoft.com/office/drawing/2014/main" id="{46770648-DC33-E046-86DD-72FF048F8064}"/>
              </a:ext>
            </a:extLst>
          </p:cNvPr>
          <p:cNvSpPr/>
          <p:nvPr/>
        </p:nvSpPr>
        <p:spPr>
          <a:xfrm>
            <a:off x="3324766" y="1274"/>
            <a:ext cx="6183103" cy="461665"/>
          </a:xfrm>
          <a:prstGeom prst="rect">
            <a:avLst/>
          </a:prstGeom>
        </p:spPr>
        <p:txBody>
          <a:bodyPr wrap="none">
            <a:spAutoFit/>
          </a:bodyPr>
          <a:lstStyle/>
          <a:p>
            <a:r>
              <a:rPr lang="it-IT" sz="2400">
                <a:latin typeface="Corbel" panose="020B0503020204020204" pitchFamily="34" charset="0"/>
              </a:rPr>
              <a:t>Formative assessment can come in many forms</a:t>
            </a:r>
            <a:endParaRPr lang="it-IT" sz="2400" b="1">
              <a:latin typeface="Corbel" panose="020B0503020204020204" pitchFamily="34" charset="0"/>
            </a:endParaRPr>
          </a:p>
        </p:txBody>
      </p:sp>
      <p:sp>
        <p:nvSpPr>
          <p:cNvPr id="3" name="Rectangle 2">
            <a:extLst>
              <a:ext uri="{FF2B5EF4-FFF2-40B4-BE49-F238E27FC236}">
                <a16:creationId xmlns:a16="http://schemas.microsoft.com/office/drawing/2014/main" id="{CDE8C051-CEEB-A54C-AF68-FF0FB3B69908}"/>
              </a:ext>
            </a:extLst>
          </p:cNvPr>
          <p:cNvSpPr/>
          <p:nvPr/>
        </p:nvSpPr>
        <p:spPr>
          <a:xfrm>
            <a:off x="2025414" y="2005283"/>
            <a:ext cx="4231795" cy="4708981"/>
          </a:xfrm>
          <a:prstGeom prst="rect">
            <a:avLst/>
          </a:prstGeom>
        </p:spPr>
        <p:txBody>
          <a:bodyPr wrap="square">
            <a:spAutoFit/>
          </a:bodyPr>
          <a:lstStyle/>
          <a:p>
            <a:r>
              <a:rPr lang="en-US" sz="2000">
                <a:latin typeface="Corbel" panose="020B0503020204020204" pitchFamily="34" charset="0"/>
              </a:rPr>
              <a:t>Questionnaires</a:t>
            </a:r>
          </a:p>
          <a:p>
            <a:pPr marL="342900" lvl="3" indent="-342900">
              <a:buSzPct val="100000"/>
              <a:buFont typeface="Courier New" panose="02070309020205020404" pitchFamily="49" charset="0"/>
              <a:buChar char="o"/>
            </a:pPr>
            <a:r>
              <a:rPr lang="en-US" sz="2000">
                <a:latin typeface="Corbel" panose="020B0503020204020204" pitchFamily="34" charset="0"/>
              </a:rPr>
              <a:t>Google forms</a:t>
            </a:r>
          </a:p>
          <a:p>
            <a:pPr marL="342900" lvl="3" indent="-342900">
              <a:buSzPct val="100000"/>
              <a:buFont typeface="Courier New" panose="02070309020205020404" pitchFamily="49" charset="0"/>
              <a:buChar char="o"/>
            </a:pPr>
            <a:r>
              <a:rPr lang="en-US" sz="2000">
                <a:latin typeface="Corbel" panose="020B0503020204020204" pitchFamily="34" charset="0"/>
              </a:rPr>
              <a:t>Socrative</a:t>
            </a:r>
          </a:p>
          <a:p>
            <a:pPr marL="342900" lvl="3" indent="-342900">
              <a:buSzPct val="100000"/>
              <a:buFont typeface="Courier New" panose="02070309020205020404" pitchFamily="49" charset="0"/>
              <a:buChar char="o"/>
            </a:pPr>
            <a:r>
              <a:rPr lang="en-US" sz="2000">
                <a:latin typeface="Corbel" panose="020B0503020204020204" pitchFamily="34" charset="0"/>
              </a:rPr>
              <a:t>MentiMeter</a:t>
            </a:r>
          </a:p>
          <a:p>
            <a:pPr marL="342900" lvl="3" indent="-342900">
              <a:buSzPct val="100000"/>
              <a:buFont typeface="Courier New" panose="02070309020205020404" pitchFamily="49" charset="0"/>
              <a:buChar char="o"/>
            </a:pPr>
            <a:r>
              <a:rPr lang="en-US" sz="2000">
                <a:latin typeface="Corbel" panose="020B0503020204020204" pitchFamily="34" charset="0"/>
              </a:rPr>
              <a:t>Raise hands </a:t>
            </a:r>
          </a:p>
          <a:p>
            <a:pPr marL="342900" lvl="3" indent="-342900">
              <a:buSzPct val="100000"/>
              <a:buFont typeface="Courier New" panose="02070309020205020404" pitchFamily="49" charset="0"/>
              <a:buChar char="o"/>
            </a:pPr>
            <a:r>
              <a:rPr lang="en-US" sz="2000">
                <a:latin typeface="Corbel" panose="020B0503020204020204" pitchFamily="34" charset="0"/>
              </a:rPr>
              <a:t>Cliquer/sticky notes</a:t>
            </a:r>
          </a:p>
          <a:p>
            <a:pPr marL="342900" lvl="3" indent="-342900">
              <a:buSzPct val="100000"/>
              <a:buFont typeface="Courier New" panose="02070309020205020404" pitchFamily="49" charset="0"/>
              <a:buChar char="o"/>
            </a:pPr>
            <a:r>
              <a:rPr lang="en-US" sz="2000">
                <a:latin typeface="Corbel" panose="020B0503020204020204" pitchFamily="34" charset="0"/>
              </a:rPr>
              <a:t>MCQs</a:t>
            </a:r>
          </a:p>
          <a:p>
            <a:r>
              <a:rPr lang="en-US" sz="2000">
                <a:latin typeface="Corbel" panose="020B0503020204020204" pitchFamily="34" charset="0"/>
              </a:rPr>
              <a:t>- One up one down (+/-)</a:t>
            </a:r>
          </a:p>
          <a:p>
            <a:r>
              <a:rPr lang="en-US" sz="2000">
                <a:latin typeface="Corbel" panose="020B0503020204020204" pitchFamily="34" charset="0"/>
              </a:rPr>
              <a:t>- Portfolio</a:t>
            </a:r>
          </a:p>
          <a:p>
            <a:r>
              <a:rPr lang="en-US" sz="2000">
                <a:latin typeface="Corbel" panose="020B0503020204020204" pitchFamily="34" charset="0"/>
              </a:rPr>
              <a:t>- Discussions/brainstormings</a:t>
            </a:r>
          </a:p>
          <a:p>
            <a:r>
              <a:rPr lang="en-US" sz="2000">
                <a:latin typeface="Corbel" panose="020B0503020204020204" pitchFamily="34" charset="0"/>
              </a:rPr>
              <a:t>- Concept maps</a:t>
            </a:r>
          </a:p>
          <a:p>
            <a:r>
              <a:rPr lang="en-US" sz="2000">
                <a:latin typeface="Corbel" panose="020B0503020204020204" pitchFamily="34" charset="0"/>
              </a:rPr>
              <a:t>- Rubrics</a:t>
            </a:r>
          </a:p>
          <a:p>
            <a:r>
              <a:rPr lang="en-US" sz="2000">
                <a:latin typeface="Corbel" panose="020B0503020204020204" pitchFamily="34" charset="0"/>
              </a:rPr>
              <a:t>- Self-assessment/self-feedback</a:t>
            </a:r>
          </a:p>
          <a:p>
            <a:r>
              <a:rPr lang="en-US" sz="2000">
                <a:latin typeface="Corbel" panose="020B0503020204020204" pitchFamily="34" charset="0"/>
              </a:rPr>
              <a:t>- Peer assessment</a:t>
            </a:r>
          </a:p>
          <a:p>
            <a:r>
              <a:rPr lang="en-US" sz="2000">
                <a:latin typeface="Corbel" panose="020B0503020204020204" pitchFamily="34" charset="0"/>
              </a:rPr>
              <a:t>- Fist of five</a:t>
            </a:r>
          </a:p>
        </p:txBody>
      </p:sp>
      <p:sp>
        <p:nvSpPr>
          <p:cNvPr id="6" name="Rectangle 5">
            <a:extLst>
              <a:ext uri="{FF2B5EF4-FFF2-40B4-BE49-F238E27FC236}">
                <a16:creationId xmlns:a16="http://schemas.microsoft.com/office/drawing/2014/main" id="{48A6989F-18AB-794C-8E0B-DA14BFBDAE1E}"/>
              </a:ext>
            </a:extLst>
          </p:cNvPr>
          <p:cNvSpPr/>
          <p:nvPr/>
        </p:nvSpPr>
        <p:spPr>
          <a:xfrm>
            <a:off x="6684821" y="2235123"/>
            <a:ext cx="3745929" cy="4708981"/>
          </a:xfrm>
          <a:prstGeom prst="rect">
            <a:avLst/>
          </a:prstGeom>
        </p:spPr>
        <p:txBody>
          <a:bodyPr wrap="square">
            <a:spAutoFit/>
          </a:bodyPr>
          <a:lstStyle/>
          <a:p>
            <a:r>
              <a:rPr lang="en-US" sz="2000"/>
              <a:t>- Prova scritta</a:t>
            </a:r>
          </a:p>
          <a:p>
            <a:pPr lvl="1"/>
            <a:r>
              <a:rPr lang="en-US" sz="2000"/>
              <a:t>-Domande a risposta multipla</a:t>
            </a:r>
          </a:p>
          <a:p>
            <a:pPr lvl="1"/>
            <a:r>
              <a:rPr lang="en-US" sz="2000"/>
              <a:t>-Domande a risposta aperta</a:t>
            </a:r>
          </a:p>
          <a:p>
            <a:pPr lvl="1"/>
            <a:r>
              <a:rPr lang="en-US" sz="2000"/>
              <a:t>-Saggio</a:t>
            </a:r>
          </a:p>
          <a:p>
            <a:pPr lvl="1"/>
            <a:r>
              <a:rPr lang="en-US" sz="2000"/>
              <a:t>-Problem solving</a:t>
            </a:r>
          </a:p>
          <a:p>
            <a:r>
              <a:rPr lang="en-US" sz="2000"/>
              <a:t>- Prova orale</a:t>
            </a:r>
          </a:p>
          <a:p>
            <a:r>
              <a:rPr lang="en-US" sz="2000"/>
              <a:t>- Prova pratica</a:t>
            </a:r>
          </a:p>
          <a:p>
            <a:r>
              <a:rPr lang="en-US" sz="2000"/>
              <a:t>- Portfolio (consegna del)</a:t>
            </a:r>
          </a:p>
          <a:p>
            <a:r>
              <a:rPr lang="en-US" sz="2000"/>
              <a:t>- Report</a:t>
            </a:r>
          </a:p>
          <a:p>
            <a:r>
              <a:rPr lang="en-US" sz="2000"/>
              <a:t>- Griglia di valutazione (usata per dare il voto/giudizio)</a:t>
            </a:r>
          </a:p>
          <a:p>
            <a:r>
              <a:rPr lang="en-US" sz="2000"/>
              <a:t>- Presentazioni</a:t>
            </a:r>
          </a:p>
          <a:p>
            <a:r>
              <a:rPr lang="en-US" sz="2000"/>
              <a:t>- Autovalutazione</a:t>
            </a:r>
          </a:p>
          <a:p>
            <a:r>
              <a:rPr lang="en-US" sz="2000"/>
              <a:t>- Valutazione dei pari</a:t>
            </a:r>
          </a:p>
          <a:p>
            <a:endParaRPr lang="en-US" sz="2000"/>
          </a:p>
        </p:txBody>
      </p:sp>
      <p:sp>
        <p:nvSpPr>
          <p:cNvPr id="8" name="Rectangle 7">
            <a:extLst>
              <a:ext uri="{FF2B5EF4-FFF2-40B4-BE49-F238E27FC236}">
                <a16:creationId xmlns:a16="http://schemas.microsoft.com/office/drawing/2014/main" id="{3E809AFF-B6ED-E24B-8BF1-7022ED24D96F}"/>
              </a:ext>
            </a:extLst>
          </p:cNvPr>
          <p:cNvSpPr/>
          <p:nvPr/>
        </p:nvSpPr>
        <p:spPr>
          <a:xfrm>
            <a:off x="6561917" y="1877198"/>
            <a:ext cx="4144046" cy="4980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77259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8738B-6A70-B342-B9B4-C71B5D164768}"/>
              </a:ext>
            </a:extLst>
          </p:cNvPr>
          <p:cNvSpPr>
            <a:spLocks noGrp="1"/>
          </p:cNvSpPr>
          <p:nvPr>
            <p:ph type="title"/>
          </p:nvPr>
        </p:nvSpPr>
        <p:spPr>
          <a:xfrm>
            <a:off x="1282231" y="180918"/>
            <a:ext cx="10515600" cy="1325563"/>
          </a:xfrm>
        </p:spPr>
        <p:txBody>
          <a:bodyPr/>
          <a:lstStyle/>
          <a:p>
            <a:r>
              <a:rPr lang="it-IT"/>
              <a:t>Fist of five feedback</a:t>
            </a:r>
          </a:p>
        </p:txBody>
      </p:sp>
      <p:pic>
        <p:nvPicPr>
          <p:cNvPr id="4" name="Picture 3">
            <a:extLst>
              <a:ext uri="{FF2B5EF4-FFF2-40B4-BE49-F238E27FC236}">
                <a16:creationId xmlns:a16="http://schemas.microsoft.com/office/drawing/2014/main" id="{6CF0E5DD-E3A8-1940-A66E-CB1E18EF495E}"/>
              </a:ext>
            </a:extLst>
          </p:cNvPr>
          <p:cNvPicPr>
            <a:picLocks noChangeAspect="1"/>
          </p:cNvPicPr>
          <p:nvPr/>
        </p:nvPicPr>
        <p:blipFill>
          <a:blip r:embed="rId2"/>
          <a:stretch>
            <a:fillRect/>
          </a:stretch>
        </p:blipFill>
        <p:spPr>
          <a:xfrm>
            <a:off x="6931742" y="180918"/>
            <a:ext cx="4101076" cy="6569951"/>
          </a:xfrm>
          <a:prstGeom prst="rect">
            <a:avLst/>
          </a:prstGeom>
        </p:spPr>
      </p:pic>
    </p:spTree>
    <p:extLst>
      <p:ext uri="{BB962C8B-B14F-4D97-AF65-F5344CB8AC3E}">
        <p14:creationId xmlns:p14="http://schemas.microsoft.com/office/powerpoint/2010/main" val="10513116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5.googleusercontent.com/1h8SnEGSg9iUC4miAw91WSsqtyWhJSsJU7vWaM-J5hTs9AN_q0DGmUk6Fmksjh8mU23oXCrt889Z5Xs_ZW-aGLWA8sGs8Ixx18HJJmxuCr5m-XPVIo2quSPLeP8yhjJX0e3JeUIIDXI">
            <a:extLst>
              <a:ext uri="{FF2B5EF4-FFF2-40B4-BE49-F238E27FC236}">
                <a16:creationId xmlns:a16="http://schemas.microsoft.com/office/drawing/2014/main" id="{4789D5F3-9DEB-3647-836C-CE23F7DABC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3061" y="2674627"/>
            <a:ext cx="5711253" cy="40335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5F4D775-019B-B44D-973D-BC93A08E296E}"/>
              </a:ext>
            </a:extLst>
          </p:cNvPr>
          <p:cNvSpPr/>
          <p:nvPr/>
        </p:nvSpPr>
        <p:spPr>
          <a:xfrm>
            <a:off x="1009337" y="1104967"/>
            <a:ext cx="9094033" cy="1569660"/>
          </a:xfrm>
          <a:prstGeom prst="rect">
            <a:avLst/>
          </a:prstGeom>
        </p:spPr>
        <p:txBody>
          <a:bodyPr wrap="square">
            <a:spAutoFit/>
          </a:bodyPr>
          <a:lstStyle/>
          <a:p>
            <a:pPr fontAlgn="base">
              <a:buFont typeface="Arial" panose="020B0604020202020204" pitchFamily="34" charset="0"/>
              <a:buChar char="•"/>
            </a:pPr>
            <a:r>
              <a:rPr lang="it-IT" sz="2400">
                <a:solidFill>
                  <a:srgbClr val="595959"/>
                </a:solidFill>
                <a:latin typeface="Corbel" panose="020B0503020204020204" pitchFamily="34" charset="0"/>
              </a:rPr>
              <a:t>Ideally every 5 min</a:t>
            </a:r>
          </a:p>
          <a:p>
            <a:pPr fontAlgn="base">
              <a:buFont typeface="Arial" panose="020B0604020202020204" pitchFamily="34" charset="0"/>
              <a:buChar char="•"/>
            </a:pPr>
            <a:r>
              <a:rPr lang="it-IT" sz="2400">
                <a:solidFill>
                  <a:srgbClr val="595959"/>
                </a:solidFill>
                <a:latin typeface="Corbel" panose="020B0503020204020204" pitchFamily="34" charset="0"/>
              </a:rPr>
              <a:t>At least gni 10-15 min</a:t>
            </a:r>
          </a:p>
          <a:p>
            <a:pPr fontAlgn="base">
              <a:buFont typeface="Arial" panose="020B0604020202020204" pitchFamily="34" charset="0"/>
              <a:buChar char="•"/>
            </a:pPr>
            <a:r>
              <a:rPr lang="it-IT" sz="2400">
                <a:solidFill>
                  <a:srgbClr val="595959"/>
                </a:solidFill>
                <a:latin typeface="Corbel" panose="020B0503020204020204" pitchFamily="34" charset="0"/>
              </a:rPr>
              <a:t>Attention span: 10-15 min </a:t>
            </a:r>
          </a:p>
          <a:p>
            <a:pPr fontAlgn="base">
              <a:spcAft>
                <a:spcPts val="1600"/>
              </a:spcAft>
              <a:buFont typeface="Arial" panose="020B0604020202020204" pitchFamily="34" charset="0"/>
              <a:buChar char="•"/>
            </a:pPr>
            <a:r>
              <a:rPr lang="it-IT" sz="2400">
                <a:solidFill>
                  <a:srgbClr val="595959"/>
                </a:solidFill>
                <a:latin typeface="Corbel" panose="020B0503020204020204" pitchFamily="34" charset="0"/>
              </a:rPr>
              <a:t>Refocus attention</a:t>
            </a:r>
          </a:p>
        </p:txBody>
      </p:sp>
      <p:sp>
        <p:nvSpPr>
          <p:cNvPr id="5" name="TextBox 4">
            <a:extLst>
              <a:ext uri="{FF2B5EF4-FFF2-40B4-BE49-F238E27FC236}">
                <a16:creationId xmlns:a16="http://schemas.microsoft.com/office/drawing/2014/main" id="{64DB7E19-0546-EC4B-A12E-FA900863EAD8}"/>
              </a:ext>
            </a:extLst>
          </p:cNvPr>
          <p:cNvSpPr txBox="1"/>
          <p:nvPr/>
        </p:nvSpPr>
        <p:spPr>
          <a:xfrm>
            <a:off x="2388789" y="178746"/>
            <a:ext cx="7564891" cy="584775"/>
          </a:xfrm>
          <a:prstGeom prst="rect">
            <a:avLst/>
          </a:prstGeom>
          <a:noFill/>
        </p:spPr>
        <p:txBody>
          <a:bodyPr wrap="none" rtlCol="0">
            <a:spAutoFit/>
          </a:bodyPr>
          <a:lstStyle/>
          <a:p>
            <a:r>
              <a:rPr lang="it-IT" sz="3200" b="1">
                <a:latin typeface="Corbel" panose="020B0503020204020204" pitchFamily="34" charset="0"/>
              </a:rPr>
              <a:t>Formative assessment should be frequent</a:t>
            </a:r>
          </a:p>
        </p:txBody>
      </p:sp>
    </p:spTree>
    <p:extLst>
      <p:ext uri="{BB962C8B-B14F-4D97-AF65-F5344CB8AC3E}">
        <p14:creationId xmlns:p14="http://schemas.microsoft.com/office/powerpoint/2010/main" val="12947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Systematic immediate feedback</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214" name="Google Shape;214;p31"/>
          <p:cNvSpPr txBox="1">
            <a:spLocks noGrp="1"/>
          </p:cNvSpPr>
          <p:nvPr>
            <p:ph type="body" idx="1"/>
          </p:nvPr>
        </p:nvSpPr>
        <p:spPr>
          <a:xfrm>
            <a:off x="719675" y="1334252"/>
            <a:ext cx="10871100" cy="51564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2800" b="1">
                <a:solidFill>
                  <a:schemeClr val="dk2"/>
                </a:solidFill>
              </a:rPr>
              <a:t>When?</a:t>
            </a:r>
            <a:endParaRPr sz="2800" b="1">
              <a:solidFill>
                <a:schemeClr val="dk2"/>
              </a:solidFill>
            </a:endParaRPr>
          </a:p>
          <a:p>
            <a:pPr marL="0" lvl="0" indent="0" algn="l" rtl="0">
              <a:spcBef>
                <a:spcPts val="600"/>
              </a:spcBef>
              <a:spcAft>
                <a:spcPts val="0"/>
              </a:spcAft>
              <a:buNone/>
            </a:pPr>
            <a:r>
              <a:rPr lang="en-US" sz="2800"/>
              <a:t>Ideally at natural breakpoints such as ending an exercise, shifting to a different subject and right after a wrap-up session.</a:t>
            </a:r>
            <a:endParaRPr sz="2800"/>
          </a:p>
          <a:p>
            <a:pPr marL="0" lvl="0" indent="0" algn="l" rtl="0">
              <a:spcBef>
                <a:spcPts val="600"/>
              </a:spcBef>
              <a:spcAft>
                <a:spcPts val="0"/>
              </a:spcAft>
              <a:buNone/>
            </a:pPr>
            <a:endParaRPr sz="2800"/>
          </a:p>
          <a:p>
            <a:pPr marL="0" lvl="0" indent="0" algn="l" rtl="0">
              <a:spcBef>
                <a:spcPts val="600"/>
              </a:spcBef>
              <a:spcAft>
                <a:spcPts val="0"/>
              </a:spcAft>
              <a:buNone/>
            </a:pPr>
            <a:r>
              <a:rPr lang="en-US" sz="2800" b="1">
                <a:solidFill>
                  <a:schemeClr val="dk2"/>
                </a:solidFill>
              </a:rPr>
              <a:t>How?</a:t>
            </a:r>
            <a:endParaRPr sz="2800" b="1">
              <a:solidFill>
                <a:schemeClr val="dk2"/>
              </a:solidFill>
            </a:endParaRPr>
          </a:p>
          <a:p>
            <a:pPr marL="0" lvl="0" indent="0" algn="l" rtl="0">
              <a:spcBef>
                <a:spcPts val="600"/>
              </a:spcBef>
              <a:spcAft>
                <a:spcPts val="0"/>
              </a:spcAft>
              <a:buNone/>
            </a:pPr>
            <a:r>
              <a:rPr lang="en-US" sz="2800"/>
              <a:t>It should be very focused and expedite in execution. The instructor should think of a clearly stated question that has a binary (Yes/no) or garaded (0-5) response.</a:t>
            </a:r>
            <a:endParaRPr sz="2800"/>
          </a:p>
          <a:p>
            <a:pPr marL="0" lvl="0" indent="0" algn="l" rtl="0">
              <a:spcBef>
                <a:spcPts val="600"/>
              </a:spcBef>
              <a:spcAft>
                <a:spcPts val="0"/>
              </a:spcAft>
              <a:buNone/>
            </a:pPr>
            <a:endParaRPr sz="2800"/>
          </a:p>
          <a:p>
            <a:pPr marL="0" lvl="0" indent="0" algn="l" rtl="0">
              <a:spcBef>
                <a:spcPts val="600"/>
              </a:spcBef>
              <a:spcAft>
                <a:spcPts val="600"/>
              </a:spcAft>
              <a:buNone/>
            </a:pPr>
            <a:r>
              <a:rPr lang="en-US" sz="2800"/>
              <a:t>This is </a:t>
            </a:r>
            <a:r>
              <a:rPr lang="en-US" sz="2800" b="1">
                <a:solidFill>
                  <a:schemeClr val="dk2"/>
                </a:solidFill>
              </a:rPr>
              <a:t>Instant Feedback</a:t>
            </a:r>
            <a:r>
              <a:rPr lang="en-US" sz="2800"/>
              <a:t>.</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Challenge: benefits of Instant Feedback (5 min)</a:t>
            </a:r>
            <a:endParaRPr>
              <a:solidFill>
                <a:schemeClr val="accent3"/>
              </a:solidFill>
            </a:endParaRPr>
          </a:p>
        </p:txBody>
      </p:sp>
      <p:sp>
        <p:nvSpPr>
          <p:cNvPr id="228" name="Google Shape;228;p33"/>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a:t>What are the benefits of instant feedback:</a:t>
            </a:r>
            <a:endParaRPr sz="3000"/>
          </a:p>
          <a:p>
            <a:pPr marL="0" lvl="0" indent="0" algn="l" rtl="0">
              <a:spcBef>
                <a:spcPts val="600"/>
              </a:spcBef>
              <a:spcAft>
                <a:spcPts val="0"/>
              </a:spcAft>
              <a:buNone/>
            </a:pPr>
            <a:endParaRPr sz="3000"/>
          </a:p>
          <a:p>
            <a:pPr marL="457200" lvl="0" indent="-419100" algn="l" rtl="0">
              <a:spcBef>
                <a:spcPts val="600"/>
              </a:spcBef>
              <a:spcAft>
                <a:spcPts val="0"/>
              </a:spcAft>
              <a:buSzPts val="3000"/>
              <a:buChar char="●"/>
            </a:pPr>
            <a:r>
              <a:rPr lang="en-US" sz="3000"/>
              <a:t>for learners</a:t>
            </a:r>
            <a:endParaRPr sz="3000"/>
          </a:p>
          <a:p>
            <a:pPr marL="457200" lvl="0" indent="-419100" algn="l" rtl="0">
              <a:spcBef>
                <a:spcPts val="0"/>
              </a:spcBef>
              <a:spcAft>
                <a:spcPts val="0"/>
              </a:spcAft>
              <a:buSzPts val="3000"/>
              <a:buChar char="●"/>
            </a:pPr>
            <a:r>
              <a:rPr lang="en-US" sz="3000"/>
              <a:t>for trainers</a:t>
            </a:r>
            <a:endParaRPr sz="3000"/>
          </a:p>
          <a:p>
            <a:pPr marL="0" lvl="0" indent="0" algn="l" rtl="0">
              <a:spcBef>
                <a:spcPts val="600"/>
              </a:spcBef>
              <a:spcAft>
                <a:spcPts val="0"/>
              </a:spcAft>
              <a:buNone/>
            </a:pPr>
            <a:endParaRPr sz="3000"/>
          </a:p>
          <a:p>
            <a:pPr marL="0" lvl="0" indent="0" algn="l" rtl="0">
              <a:spcBef>
                <a:spcPts val="600"/>
              </a:spcBef>
              <a:spcAft>
                <a:spcPts val="600"/>
              </a:spcAft>
              <a:buNone/>
            </a:pPr>
            <a:r>
              <a:rPr lang="en-US" sz="3000"/>
              <a:t>write them down, one benefit per post-it</a:t>
            </a:r>
            <a:endParaRPr sz="3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Feedback from learners</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207" name="Google Shape;207;p30"/>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457200" lvl="0" indent="-406400" algn="l" rtl="0">
              <a:spcBef>
                <a:spcPts val="480"/>
              </a:spcBef>
              <a:spcAft>
                <a:spcPts val="0"/>
              </a:spcAft>
              <a:buSzPts val="2800"/>
              <a:buChar char="•"/>
            </a:pPr>
            <a:r>
              <a:rPr lang="en-US" sz="2800"/>
              <a:t>assessing </a:t>
            </a:r>
            <a:r>
              <a:rPr lang="en-US" sz="2800" b="1">
                <a:solidFill>
                  <a:schemeClr val="dk2"/>
                </a:solidFill>
              </a:rPr>
              <a:t>learner reactions to teachers and teaching</a:t>
            </a:r>
            <a:r>
              <a:rPr lang="en-US" sz="2800"/>
              <a:t> thus providing context-specific feedback that can improve teaching within a particular course;</a:t>
            </a:r>
            <a:endParaRPr sz="2800"/>
          </a:p>
          <a:p>
            <a:pPr marL="457200" lvl="0" indent="-406400" algn="l" rtl="0">
              <a:spcBef>
                <a:spcPts val="0"/>
              </a:spcBef>
              <a:spcAft>
                <a:spcPts val="0"/>
              </a:spcAft>
              <a:buSzPts val="2800"/>
              <a:buChar char="•"/>
            </a:pPr>
            <a:r>
              <a:rPr lang="en-US" sz="2800"/>
              <a:t>assessing </a:t>
            </a:r>
            <a:r>
              <a:rPr lang="en-US" sz="2800" b="1">
                <a:solidFill>
                  <a:schemeClr val="dk2"/>
                </a:solidFill>
              </a:rPr>
              <a:t>learner reactions to class activities</a:t>
            </a:r>
            <a:r>
              <a:rPr lang="en-US" sz="2800"/>
              <a:t>, assignments, and materials thus giving instructors information that will help them improve their course materials and assignments;</a:t>
            </a:r>
            <a:endParaRPr sz="2800"/>
          </a:p>
          <a:p>
            <a:pPr marL="457200" lvl="0" indent="-406400" algn="l" rtl="0">
              <a:spcBef>
                <a:spcPts val="0"/>
              </a:spcBef>
              <a:spcAft>
                <a:spcPts val="0"/>
              </a:spcAft>
              <a:buSzPts val="2800"/>
              <a:buChar char="•"/>
            </a:pPr>
            <a:r>
              <a:rPr lang="en-US" sz="2800"/>
              <a:t>assessing </a:t>
            </a:r>
            <a:r>
              <a:rPr lang="en-US" sz="2800" b="1">
                <a:solidFill>
                  <a:schemeClr val="dk2"/>
                </a:solidFill>
              </a:rPr>
              <a:t>learner reactions to course organisational aspects</a:t>
            </a:r>
            <a:r>
              <a:rPr lang="en-US" sz="2800"/>
              <a:t>, thus providing the organiser information that will help him or her to improve the course organisation;</a:t>
            </a:r>
            <a:endParaRPr sz="2800"/>
          </a:p>
        </p:txBody>
      </p:sp>
    </p:spTree>
    <p:extLst>
      <p:ext uri="{BB962C8B-B14F-4D97-AF65-F5344CB8AC3E}">
        <p14:creationId xmlns:p14="http://schemas.microsoft.com/office/powerpoint/2010/main" val="1395646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86C70BD-BC10-AA4D-96AD-B716EFC03921}"/>
              </a:ext>
            </a:extLst>
          </p:cNvPr>
          <p:cNvSpPr/>
          <p:nvPr/>
        </p:nvSpPr>
        <p:spPr>
          <a:xfrm>
            <a:off x="236994" y="3196801"/>
            <a:ext cx="2681208" cy="852408"/>
          </a:xfrm>
          <a:prstGeom prst="ellipse">
            <a:avLst/>
          </a:prstGeom>
          <a:solidFill>
            <a:schemeClr val="accent2"/>
          </a:solidFill>
          <a:ln>
            <a:solidFill>
              <a:schemeClr val="accent2">
                <a:lumMod val="50000"/>
              </a:schemeClr>
            </a:solidFill>
          </a:ln>
          <a:effectLst>
            <a:outerShdw blurRad="50800" dist="38100" dir="5400000" sx="103000" sy="103000" algn="t"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a:latin typeface="Corbel" panose="020B0503020204020204" pitchFamily="34" charset="0"/>
              </a:rPr>
              <a:t>assessment</a:t>
            </a:r>
          </a:p>
        </p:txBody>
      </p:sp>
      <p:sp>
        <p:nvSpPr>
          <p:cNvPr id="6" name="Rounded Rectangle 5">
            <a:extLst>
              <a:ext uri="{FF2B5EF4-FFF2-40B4-BE49-F238E27FC236}">
                <a16:creationId xmlns:a16="http://schemas.microsoft.com/office/drawing/2014/main" id="{D6537D8C-F943-1C4B-9823-47B6FB52F0BB}"/>
              </a:ext>
            </a:extLst>
          </p:cNvPr>
          <p:cNvSpPr/>
          <p:nvPr/>
        </p:nvSpPr>
        <p:spPr>
          <a:xfrm>
            <a:off x="3329544" y="3305290"/>
            <a:ext cx="1038387" cy="6354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can be</a:t>
            </a:r>
          </a:p>
        </p:txBody>
      </p:sp>
      <p:sp>
        <p:nvSpPr>
          <p:cNvPr id="7" name="Rounded Rectangle 6">
            <a:extLst>
              <a:ext uri="{FF2B5EF4-FFF2-40B4-BE49-F238E27FC236}">
                <a16:creationId xmlns:a16="http://schemas.microsoft.com/office/drawing/2014/main" id="{B30417CA-E920-5040-857F-70D764EE7922}"/>
              </a:ext>
            </a:extLst>
          </p:cNvPr>
          <p:cNvSpPr/>
          <p:nvPr/>
        </p:nvSpPr>
        <p:spPr>
          <a:xfrm>
            <a:off x="5065356" y="1386081"/>
            <a:ext cx="1720311" cy="65092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a:solidFill>
                  <a:schemeClr val="tx1"/>
                </a:solidFill>
                <a:latin typeface="Corbel" panose="020B0503020204020204" pitchFamily="34" charset="0"/>
              </a:rPr>
              <a:t>diagnostic</a:t>
            </a:r>
          </a:p>
        </p:txBody>
      </p:sp>
      <p:sp>
        <p:nvSpPr>
          <p:cNvPr id="10" name="Rounded Rectangle 9">
            <a:extLst>
              <a:ext uri="{FF2B5EF4-FFF2-40B4-BE49-F238E27FC236}">
                <a16:creationId xmlns:a16="http://schemas.microsoft.com/office/drawing/2014/main" id="{82DE6DDA-6A5B-CF40-AAA7-93E88CE61381}"/>
              </a:ext>
            </a:extLst>
          </p:cNvPr>
          <p:cNvSpPr/>
          <p:nvPr/>
        </p:nvSpPr>
        <p:spPr>
          <a:xfrm>
            <a:off x="7490841" y="1519105"/>
            <a:ext cx="1420674" cy="384879"/>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200">
                <a:solidFill>
                  <a:schemeClr val="tx1"/>
                </a:solidFill>
                <a:latin typeface="Corbel" panose="020B0503020204020204" pitchFamily="34" charset="0"/>
              </a:rPr>
              <a:t>before</a:t>
            </a:r>
          </a:p>
        </p:txBody>
      </p:sp>
      <p:sp>
        <p:nvSpPr>
          <p:cNvPr id="13" name="Rounded Rectangle 12">
            <a:extLst>
              <a:ext uri="{FF2B5EF4-FFF2-40B4-BE49-F238E27FC236}">
                <a16:creationId xmlns:a16="http://schemas.microsoft.com/office/drawing/2014/main" id="{50AA2872-DC99-3645-910C-B9051FC50A37}"/>
              </a:ext>
            </a:extLst>
          </p:cNvPr>
          <p:cNvSpPr/>
          <p:nvPr/>
        </p:nvSpPr>
        <p:spPr>
          <a:xfrm>
            <a:off x="9616689" y="1224649"/>
            <a:ext cx="2120679" cy="102334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assess prior knowledge/ mental model(s)</a:t>
            </a:r>
          </a:p>
        </p:txBody>
      </p:sp>
      <p:cxnSp>
        <p:nvCxnSpPr>
          <p:cNvPr id="17" name="Straight Arrow Connector 16">
            <a:extLst>
              <a:ext uri="{FF2B5EF4-FFF2-40B4-BE49-F238E27FC236}">
                <a16:creationId xmlns:a16="http://schemas.microsoft.com/office/drawing/2014/main" id="{A2BD706A-8538-2A40-8E16-1BB3D9CABAF4}"/>
              </a:ext>
            </a:extLst>
          </p:cNvPr>
          <p:cNvCxnSpPr>
            <a:stCxn id="4" idx="6"/>
            <a:endCxn id="6" idx="1"/>
          </p:cNvCxnSpPr>
          <p:nvPr/>
        </p:nvCxnSpPr>
        <p:spPr>
          <a:xfrm>
            <a:off x="2918202" y="3623005"/>
            <a:ext cx="411342"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54092-79E7-364E-A63D-ED88065BB2FB}"/>
              </a:ext>
            </a:extLst>
          </p:cNvPr>
          <p:cNvCxnSpPr>
            <a:stCxn id="6" idx="3"/>
          </p:cNvCxnSpPr>
          <p:nvPr/>
        </p:nvCxnSpPr>
        <p:spPr>
          <a:xfrm flipV="1">
            <a:off x="4367931" y="1903985"/>
            <a:ext cx="697425" cy="171902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EEC4046-6D6F-5240-AFD9-042C6809D801}"/>
              </a:ext>
            </a:extLst>
          </p:cNvPr>
          <p:cNvCxnSpPr/>
          <p:nvPr/>
        </p:nvCxnSpPr>
        <p:spPr>
          <a:xfrm flipV="1">
            <a:off x="6785667" y="1737373"/>
            <a:ext cx="69742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23FDA2F-C9CD-6F45-A847-8DD07323CCBF}"/>
              </a:ext>
            </a:extLst>
          </p:cNvPr>
          <p:cNvCxnSpPr/>
          <p:nvPr/>
        </p:nvCxnSpPr>
        <p:spPr>
          <a:xfrm flipV="1">
            <a:off x="8919264" y="1745116"/>
            <a:ext cx="69742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13742D25-8B15-A44D-ACB7-63418188A9E3}"/>
              </a:ext>
            </a:extLst>
          </p:cNvPr>
          <p:cNvSpPr/>
          <p:nvPr/>
        </p:nvSpPr>
        <p:spPr>
          <a:xfrm>
            <a:off x="5801527" y="284408"/>
            <a:ext cx="1720311" cy="407009"/>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pre-course  </a:t>
            </a:r>
          </a:p>
        </p:txBody>
      </p:sp>
      <p:sp>
        <p:nvSpPr>
          <p:cNvPr id="26" name="Rounded Rectangle 25">
            <a:extLst>
              <a:ext uri="{FF2B5EF4-FFF2-40B4-BE49-F238E27FC236}">
                <a16:creationId xmlns:a16="http://schemas.microsoft.com/office/drawing/2014/main" id="{CD489CFF-08CD-8D48-86D0-F75E6EDA6B42}"/>
              </a:ext>
            </a:extLst>
          </p:cNvPr>
          <p:cNvSpPr/>
          <p:nvPr/>
        </p:nvSpPr>
        <p:spPr>
          <a:xfrm>
            <a:off x="5801527" y="762813"/>
            <a:ext cx="3556130" cy="44668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at the beginning of the course </a:t>
            </a:r>
          </a:p>
        </p:txBody>
      </p:sp>
      <p:cxnSp>
        <p:nvCxnSpPr>
          <p:cNvPr id="32" name="Straight Arrow Connector 31">
            <a:extLst>
              <a:ext uri="{FF2B5EF4-FFF2-40B4-BE49-F238E27FC236}">
                <a16:creationId xmlns:a16="http://schemas.microsoft.com/office/drawing/2014/main" id="{8ECFC52A-906E-084F-BE26-B99927161215}"/>
              </a:ext>
            </a:extLst>
          </p:cNvPr>
          <p:cNvCxnSpPr>
            <a:cxnSpLocks/>
            <a:endCxn id="24" idx="1"/>
          </p:cNvCxnSpPr>
          <p:nvPr/>
        </p:nvCxnSpPr>
        <p:spPr>
          <a:xfrm flipV="1">
            <a:off x="5452814" y="487913"/>
            <a:ext cx="348713" cy="89817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8159A07-D667-C048-A621-9223D2F3B633}"/>
              </a:ext>
            </a:extLst>
          </p:cNvPr>
          <p:cNvCxnSpPr>
            <a:cxnSpLocks/>
            <a:endCxn id="26" idx="1"/>
          </p:cNvCxnSpPr>
          <p:nvPr/>
        </p:nvCxnSpPr>
        <p:spPr>
          <a:xfrm flipV="1">
            <a:off x="5452814" y="986155"/>
            <a:ext cx="348713" cy="3999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3C4F087C-5CBC-3D43-8B55-3A84391480A6}"/>
              </a:ext>
            </a:extLst>
          </p:cNvPr>
          <p:cNvSpPr/>
          <p:nvPr/>
        </p:nvSpPr>
        <p:spPr>
          <a:xfrm>
            <a:off x="9505832" y="168998"/>
            <a:ext cx="2533760" cy="65250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rbel" panose="020B0503020204020204" pitchFamily="34" charset="0"/>
              </a:rPr>
              <a:t>verify the target audience</a:t>
            </a:r>
            <a:endParaRPr lang="it-IT" sz="2000">
              <a:solidFill>
                <a:schemeClr val="tx1"/>
              </a:solidFill>
              <a:latin typeface="Corbel" panose="020B0503020204020204" pitchFamily="34" charset="0"/>
            </a:endParaRPr>
          </a:p>
        </p:txBody>
      </p:sp>
      <p:cxnSp>
        <p:nvCxnSpPr>
          <p:cNvPr id="46" name="Straight Arrow Connector 45">
            <a:extLst>
              <a:ext uri="{FF2B5EF4-FFF2-40B4-BE49-F238E27FC236}">
                <a16:creationId xmlns:a16="http://schemas.microsoft.com/office/drawing/2014/main" id="{2A5A56C7-5EA0-5D40-8D60-DC334B49BA8B}"/>
              </a:ext>
            </a:extLst>
          </p:cNvPr>
          <p:cNvCxnSpPr>
            <a:cxnSpLocks/>
            <a:stCxn id="24" idx="3"/>
            <a:endCxn id="45" idx="1"/>
          </p:cNvCxnSpPr>
          <p:nvPr/>
        </p:nvCxnSpPr>
        <p:spPr>
          <a:xfrm>
            <a:off x="7521838" y="487913"/>
            <a:ext cx="1983994" cy="7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B2B70CD-7694-AD46-9C8D-F5F81BC9C47C}"/>
              </a:ext>
            </a:extLst>
          </p:cNvPr>
          <p:cNvCxnSpPr>
            <a:cxnSpLocks/>
            <a:endCxn id="13" idx="0"/>
          </p:cNvCxnSpPr>
          <p:nvPr/>
        </p:nvCxnSpPr>
        <p:spPr>
          <a:xfrm>
            <a:off x="9331148" y="1030871"/>
            <a:ext cx="1345881" cy="1937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68611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D69A-2C6A-C74B-A979-56FCAB82AE77}"/>
              </a:ext>
            </a:extLst>
          </p:cNvPr>
          <p:cNvSpPr>
            <a:spLocks noGrp="1"/>
          </p:cNvSpPr>
          <p:nvPr>
            <p:ph type="title"/>
          </p:nvPr>
        </p:nvSpPr>
        <p:spPr/>
        <p:txBody>
          <a:bodyPr/>
          <a:lstStyle/>
          <a:p>
            <a:r>
              <a:rPr lang="en-US"/>
              <a:t>Feedback from learners</a:t>
            </a:r>
            <a:endParaRPr lang="it-IT"/>
          </a:p>
        </p:txBody>
      </p:sp>
      <p:pic>
        <p:nvPicPr>
          <p:cNvPr id="6" name="Picture 5">
            <a:extLst>
              <a:ext uri="{FF2B5EF4-FFF2-40B4-BE49-F238E27FC236}">
                <a16:creationId xmlns:a16="http://schemas.microsoft.com/office/drawing/2014/main" id="{C917729C-FD14-C143-85FB-F5A529D81D22}"/>
              </a:ext>
            </a:extLst>
          </p:cNvPr>
          <p:cNvPicPr>
            <a:picLocks noChangeAspect="1"/>
          </p:cNvPicPr>
          <p:nvPr/>
        </p:nvPicPr>
        <p:blipFill>
          <a:blip r:embed="rId2"/>
          <a:stretch>
            <a:fillRect/>
          </a:stretch>
        </p:blipFill>
        <p:spPr>
          <a:xfrm>
            <a:off x="1714501" y="1879600"/>
            <a:ext cx="4252912" cy="4252912"/>
          </a:xfrm>
          <a:prstGeom prst="rect">
            <a:avLst/>
          </a:prstGeom>
        </p:spPr>
      </p:pic>
      <p:pic>
        <p:nvPicPr>
          <p:cNvPr id="7" name="Picture 6">
            <a:extLst>
              <a:ext uri="{FF2B5EF4-FFF2-40B4-BE49-F238E27FC236}">
                <a16:creationId xmlns:a16="http://schemas.microsoft.com/office/drawing/2014/main" id="{EB52A7B3-932C-A442-BAB4-07D3B3E36E08}"/>
              </a:ext>
            </a:extLst>
          </p:cNvPr>
          <p:cNvPicPr>
            <a:picLocks noChangeAspect="1"/>
          </p:cNvPicPr>
          <p:nvPr/>
        </p:nvPicPr>
        <p:blipFill>
          <a:blip r:embed="rId3"/>
          <a:stretch>
            <a:fillRect/>
          </a:stretch>
        </p:blipFill>
        <p:spPr>
          <a:xfrm>
            <a:off x="6096000" y="1860549"/>
            <a:ext cx="4397376" cy="4397376"/>
          </a:xfrm>
          <a:prstGeom prst="rect">
            <a:avLst/>
          </a:prstGeom>
        </p:spPr>
      </p:pic>
      <p:sp>
        <p:nvSpPr>
          <p:cNvPr id="8" name="TextBox 7">
            <a:extLst>
              <a:ext uri="{FF2B5EF4-FFF2-40B4-BE49-F238E27FC236}">
                <a16:creationId xmlns:a16="http://schemas.microsoft.com/office/drawing/2014/main" id="{7FC9E9FE-E8E3-F140-B682-E571DE898315}"/>
              </a:ext>
            </a:extLst>
          </p:cNvPr>
          <p:cNvSpPr txBox="1"/>
          <p:nvPr/>
        </p:nvSpPr>
        <p:spPr>
          <a:xfrm>
            <a:off x="2200278" y="3071813"/>
            <a:ext cx="3371848" cy="2123658"/>
          </a:xfrm>
          <a:prstGeom prst="rect">
            <a:avLst/>
          </a:prstGeom>
          <a:noFill/>
        </p:spPr>
        <p:txBody>
          <a:bodyPr wrap="square" rtlCol="0">
            <a:spAutoFit/>
          </a:bodyPr>
          <a:lstStyle/>
          <a:p>
            <a:r>
              <a:rPr lang="en-US" sz="2200">
                <a:latin typeface="Lucida Handwriting" panose="03010101010101010101" pitchFamily="66" charset="77"/>
              </a:rPr>
              <a:t>I’ve understood what formative assessment is and I have ideas on how to apply it ib my courses</a:t>
            </a:r>
            <a:endParaRPr lang="it-IT" sz="2200">
              <a:latin typeface="Lucida Handwriting" panose="03010101010101010101" pitchFamily="66" charset="77"/>
            </a:endParaRPr>
          </a:p>
        </p:txBody>
      </p:sp>
      <p:sp>
        <p:nvSpPr>
          <p:cNvPr id="9" name="TextBox 8">
            <a:extLst>
              <a:ext uri="{FF2B5EF4-FFF2-40B4-BE49-F238E27FC236}">
                <a16:creationId xmlns:a16="http://schemas.microsoft.com/office/drawing/2014/main" id="{F9519137-90FF-D342-BA5C-518381D45B14}"/>
              </a:ext>
            </a:extLst>
          </p:cNvPr>
          <p:cNvSpPr txBox="1"/>
          <p:nvPr/>
        </p:nvSpPr>
        <p:spPr>
          <a:xfrm>
            <a:off x="6751639" y="3195260"/>
            <a:ext cx="3371848" cy="1107996"/>
          </a:xfrm>
          <a:prstGeom prst="rect">
            <a:avLst/>
          </a:prstGeom>
          <a:noFill/>
        </p:spPr>
        <p:txBody>
          <a:bodyPr wrap="square" rtlCol="0">
            <a:spAutoFit/>
          </a:bodyPr>
          <a:lstStyle/>
          <a:p>
            <a:r>
              <a:rPr lang="en-US" sz="2200">
                <a:latin typeface="Lucida Handwriting" panose="03010101010101010101" pitchFamily="66" charset="77"/>
              </a:rPr>
              <a:t>Not clear how to write learning outcomes</a:t>
            </a:r>
            <a:endParaRPr lang="it-IT" sz="2200">
              <a:latin typeface="Lucida Handwriting" panose="03010101010101010101" pitchFamily="66" charset="77"/>
            </a:endParaRPr>
          </a:p>
        </p:txBody>
      </p:sp>
      <p:sp>
        <p:nvSpPr>
          <p:cNvPr id="10" name="TextBox 9">
            <a:extLst>
              <a:ext uri="{FF2B5EF4-FFF2-40B4-BE49-F238E27FC236}">
                <a16:creationId xmlns:a16="http://schemas.microsoft.com/office/drawing/2014/main" id="{9D5BF59F-A454-D24E-A831-C395217318E1}"/>
              </a:ext>
            </a:extLst>
          </p:cNvPr>
          <p:cNvSpPr txBox="1"/>
          <p:nvPr/>
        </p:nvSpPr>
        <p:spPr>
          <a:xfrm>
            <a:off x="10248926" y="6445549"/>
            <a:ext cx="742511" cy="369332"/>
          </a:xfrm>
          <a:prstGeom prst="rect">
            <a:avLst/>
          </a:prstGeom>
          <a:noFill/>
        </p:spPr>
        <p:txBody>
          <a:bodyPr wrap="none" rtlCol="0">
            <a:spAutoFit/>
          </a:bodyPr>
          <a:lstStyle/>
          <a:p>
            <a:r>
              <a:rPr lang="en-US"/>
              <a:t>22/22</a:t>
            </a:r>
            <a:endParaRPr lang="it-IT"/>
          </a:p>
        </p:txBody>
      </p:sp>
    </p:spTree>
    <p:extLst>
      <p:ext uri="{BB962C8B-B14F-4D97-AF65-F5344CB8AC3E}">
        <p14:creationId xmlns:p14="http://schemas.microsoft.com/office/powerpoint/2010/main" val="15072368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233"/>
        <p:cNvGrpSpPr/>
        <p:nvPr/>
      </p:nvGrpSpPr>
      <p:grpSpPr>
        <a:xfrm>
          <a:off x="0" y="0"/>
          <a:ext cx="0" cy="0"/>
          <a:chOff x="0" y="0"/>
          <a:chExt cx="0" cy="0"/>
        </a:xfrm>
      </p:grpSpPr>
      <p:sp>
        <p:nvSpPr>
          <p:cNvPr id="234" name="Google Shape;234;p34"/>
          <p:cNvSpPr txBox="1">
            <a:spLocks noGrp="1"/>
          </p:cNvSpPr>
          <p:nvPr>
            <p:ph type="title"/>
          </p:nvPr>
        </p:nvSpPr>
        <p:spPr>
          <a:xfrm>
            <a:off x="711200" y="638175"/>
            <a:ext cx="10871100" cy="1881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Short term feedback assessment of training quality,</a:t>
            </a:r>
            <a:endParaRPr>
              <a:solidFill>
                <a:schemeClr val="accent3"/>
              </a:solidFill>
            </a:endParaRPr>
          </a:p>
          <a:p>
            <a:pPr marL="0" lvl="0" indent="0" algn="l" rtl="0">
              <a:spcBef>
                <a:spcPts val="0"/>
              </a:spcBef>
              <a:spcAft>
                <a:spcPts val="0"/>
              </a:spcAft>
              <a:buClr>
                <a:schemeClr val="dk1"/>
              </a:buClr>
              <a:buSzPts val="1100"/>
              <a:buFont typeface="Arial"/>
              <a:buNone/>
            </a:pPr>
            <a:r>
              <a:rPr lang="en-US">
                <a:solidFill>
                  <a:schemeClr val="accent3"/>
                </a:solidFill>
              </a:rPr>
              <a:t>participant and instructor performance</a:t>
            </a:r>
            <a:endParaRPr>
              <a:solidFill>
                <a:schemeClr val="accent3"/>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35" name="Google Shape;235;p34"/>
          <p:cNvSpPr txBox="1">
            <a:spLocks noGrp="1"/>
          </p:cNvSpPr>
          <p:nvPr>
            <p:ph type="body" idx="1"/>
          </p:nvPr>
        </p:nvSpPr>
        <p:spPr>
          <a:xfrm>
            <a:off x="711200" y="2374953"/>
            <a:ext cx="10871100" cy="3501900"/>
          </a:xfrm>
          <a:prstGeom prst="rect">
            <a:avLst/>
          </a:prstGeom>
        </p:spPr>
        <p:txBody>
          <a:bodyPr spcFirstLastPara="1" wrap="square" lIns="0" tIns="0" rIns="0" bIns="0" anchor="t" anchorCtr="0">
            <a:noAutofit/>
          </a:bodyPr>
          <a:lstStyle/>
          <a:p>
            <a:pPr marL="0" lvl="0" indent="0" algn="l" rtl="0">
              <a:spcBef>
                <a:spcPts val="480"/>
              </a:spcBef>
              <a:spcAft>
                <a:spcPts val="600"/>
              </a:spcAft>
              <a:buNone/>
            </a:pPr>
            <a:r>
              <a:rPr lang="en-US" sz="3000"/>
              <a:t>It happens </a:t>
            </a:r>
            <a:r>
              <a:rPr lang="en-US" sz="3000" b="1">
                <a:solidFill>
                  <a:schemeClr val="dk2"/>
                </a:solidFill>
              </a:rPr>
              <a:t>immediately at the end of the course</a:t>
            </a:r>
            <a:r>
              <a:rPr lang="en-US" sz="3000"/>
              <a:t> with the purpose to measure the trainees’ perception of: </a:t>
            </a:r>
          </a:p>
          <a:p>
            <a:pPr indent="-457200">
              <a:spcAft>
                <a:spcPts val="600"/>
              </a:spcAft>
            </a:pPr>
            <a:r>
              <a:rPr lang="en-US" sz="3000"/>
              <a:t>the </a:t>
            </a:r>
            <a:r>
              <a:rPr lang="en-US" sz="3000" b="1">
                <a:solidFill>
                  <a:schemeClr val="dk2"/>
                </a:solidFill>
              </a:rPr>
              <a:t>quality</a:t>
            </a:r>
            <a:r>
              <a:rPr lang="en-US" sz="3000"/>
              <a:t> of the training and its </a:t>
            </a:r>
            <a:r>
              <a:rPr lang="en-US" sz="3000" b="1">
                <a:solidFill>
                  <a:schemeClr val="dk2"/>
                </a:solidFill>
              </a:rPr>
              <a:t>organisational aspects</a:t>
            </a:r>
            <a:r>
              <a:rPr lang="en-US" sz="3000"/>
              <a:t>, </a:t>
            </a:r>
          </a:p>
          <a:p>
            <a:pPr indent="-457200">
              <a:spcAft>
                <a:spcPts val="600"/>
              </a:spcAft>
            </a:pPr>
            <a:r>
              <a:rPr lang="en-US" sz="3000"/>
              <a:t>the </a:t>
            </a:r>
            <a:r>
              <a:rPr lang="en-US" sz="3000" b="1">
                <a:solidFill>
                  <a:schemeClr val="dk2"/>
                </a:solidFill>
              </a:rPr>
              <a:t>trainer’s capacity</a:t>
            </a:r>
            <a:r>
              <a:rPr lang="en-US" sz="3000"/>
              <a:t> to teach (performance), </a:t>
            </a:r>
          </a:p>
          <a:p>
            <a:pPr indent="-457200">
              <a:spcAft>
                <a:spcPts val="600"/>
              </a:spcAft>
            </a:pPr>
            <a:r>
              <a:rPr lang="en-US" sz="3000"/>
              <a:t>the </a:t>
            </a:r>
            <a:r>
              <a:rPr lang="en-US" sz="3000" b="1">
                <a:solidFill>
                  <a:schemeClr val="dk2"/>
                </a:solidFill>
              </a:rPr>
              <a:t>adequacy</a:t>
            </a:r>
            <a:r>
              <a:rPr lang="en-US" sz="3000"/>
              <a:t> of the training to their expectations</a:t>
            </a:r>
          </a:p>
          <a:p>
            <a:pPr indent="-457200">
              <a:spcAft>
                <a:spcPts val="600"/>
              </a:spcAft>
            </a:pPr>
            <a:r>
              <a:rPr lang="en-US" sz="3000"/>
              <a:t>the </a:t>
            </a:r>
            <a:r>
              <a:rPr lang="en-US" sz="3000" b="1">
                <a:solidFill>
                  <a:schemeClr val="dk2"/>
                </a:solidFill>
              </a:rPr>
              <a:t>strengths and weaknesses</a:t>
            </a:r>
            <a:r>
              <a:rPr lang="en-US" sz="3000"/>
              <a:t> of course.</a:t>
            </a:r>
            <a:endParaRPr sz="30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52B6F-9494-5341-AD19-DD281557310B}"/>
              </a:ext>
            </a:extLst>
          </p:cNvPr>
          <p:cNvSpPr>
            <a:spLocks noGrp="1"/>
          </p:cNvSpPr>
          <p:nvPr>
            <p:ph type="title"/>
          </p:nvPr>
        </p:nvSpPr>
        <p:spPr/>
        <p:txBody>
          <a:bodyPr/>
          <a:lstStyle/>
          <a:p>
            <a:r>
              <a:rPr lang="it-IT"/>
              <a:t>Challenge (10 min)</a:t>
            </a:r>
          </a:p>
        </p:txBody>
      </p:sp>
      <p:sp>
        <p:nvSpPr>
          <p:cNvPr id="3" name="Text Placeholder 2">
            <a:extLst>
              <a:ext uri="{FF2B5EF4-FFF2-40B4-BE49-F238E27FC236}">
                <a16:creationId xmlns:a16="http://schemas.microsoft.com/office/drawing/2014/main" id="{CB29D88F-0709-5D4D-A427-8F1B16860395}"/>
              </a:ext>
            </a:extLst>
          </p:cNvPr>
          <p:cNvSpPr>
            <a:spLocks noGrp="1"/>
          </p:cNvSpPr>
          <p:nvPr>
            <p:ph type="body" idx="1"/>
          </p:nvPr>
        </p:nvSpPr>
        <p:spPr/>
        <p:txBody>
          <a:bodyPr/>
          <a:lstStyle/>
          <a:p>
            <a:r>
              <a:rPr lang="it-IT" sz="4000">
                <a:latin typeface="Corbel" panose="020B0503020204020204" pitchFamily="34" charset="0"/>
              </a:rPr>
              <a:t>Fill in the short term questionnaire for this course</a:t>
            </a:r>
          </a:p>
          <a:p>
            <a:pPr marL="76200" indent="0">
              <a:buNone/>
            </a:pPr>
            <a:endParaRPr lang="it-IT" sz="4800">
              <a:latin typeface="Monaco" pitchFamily="2" charset="77"/>
              <a:hlinkClick r:id="rId2"/>
            </a:endParaRPr>
          </a:p>
          <a:p>
            <a:pPr marL="76200" indent="0">
              <a:buNone/>
            </a:pPr>
            <a:r>
              <a:rPr lang="it-IT" sz="3200">
                <a:latin typeface="Corbel" panose="020B0503020204020204" pitchFamily="34" charset="0"/>
                <a:hlinkClick r:id="rId3"/>
              </a:rPr>
              <a:t>http://bit.ly/2Xgr3cI</a:t>
            </a:r>
            <a:endParaRPr lang="it-IT" sz="3200"/>
          </a:p>
        </p:txBody>
      </p:sp>
    </p:spTree>
    <p:extLst>
      <p:ext uri="{BB962C8B-B14F-4D97-AF65-F5344CB8AC3E}">
        <p14:creationId xmlns:p14="http://schemas.microsoft.com/office/powerpoint/2010/main" val="42485085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240"/>
        <p:cNvGrpSpPr/>
        <p:nvPr/>
      </p:nvGrpSpPr>
      <p:grpSpPr>
        <a:xfrm>
          <a:off x="0" y="0"/>
          <a:ext cx="0" cy="0"/>
          <a:chOff x="0" y="0"/>
          <a:chExt cx="0" cy="0"/>
        </a:xfrm>
      </p:grpSpPr>
      <p:sp>
        <p:nvSpPr>
          <p:cNvPr id="241" name="Google Shape;241;p35"/>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Task:</a:t>
            </a:r>
            <a:endParaRPr/>
          </a:p>
        </p:txBody>
      </p:sp>
      <p:sp>
        <p:nvSpPr>
          <p:cNvPr id="242" name="Google Shape;242;p35"/>
          <p:cNvSpPr txBox="1">
            <a:spLocks noGrp="1"/>
          </p:cNvSpPr>
          <p:nvPr>
            <p:ph type="body" idx="1"/>
          </p:nvPr>
        </p:nvSpPr>
        <p:spPr>
          <a:xfrm>
            <a:off x="711200" y="1525589"/>
            <a:ext cx="10871100" cy="4351200"/>
          </a:xfrm>
          <a:prstGeom prst="rect">
            <a:avLst/>
          </a:prstGeom>
        </p:spPr>
        <p:txBody>
          <a:bodyPr spcFirstLastPara="1" wrap="square" lIns="0" tIns="0" rIns="0" bIns="0" anchor="t" anchorCtr="0">
            <a:noAutofit/>
          </a:bodyPr>
          <a:lstStyle/>
          <a:p>
            <a:pPr marL="457200" lvl="0" indent="0" algn="l" rtl="0">
              <a:spcBef>
                <a:spcPts val="480"/>
              </a:spcBef>
              <a:spcAft>
                <a:spcPts val="0"/>
              </a:spcAft>
              <a:buNone/>
            </a:pPr>
            <a:r>
              <a:rPr lang="en-US"/>
              <a:t>Look at Feedback Questionnaires used in ELIXIR workshops.</a:t>
            </a:r>
            <a:endParaRPr/>
          </a:p>
          <a:p>
            <a:pPr marL="914400" lvl="0" indent="-381000" algn="l" rtl="0">
              <a:spcBef>
                <a:spcPts val="600"/>
              </a:spcBef>
              <a:spcAft>
                <a:spcPts val="0"/>
              </a:spcAft>
              <a:buSzPts val="2400"/>
              <a:buAutoNum type="arabicPeriod"/>
            </a:pPr>
            <a:r>
              <a:rPr lang="en-US"/>
              <a:t>The type of questionnaire we developed for ELIXIR Italy courses: Feedback questionnaire for the ELIXIR Italy course on "NGS for evolutionary biologists: from basic scripting to variant calling" (Rome, 23-27 November 2015). It is adapted to each new course.</a:t>
            </a:r>
            <a:endParaRPr/>
          </a:p>
          <a:p>
            <a:pPr marL="914400" lvl="0" indent="-381000" algn="l" rtl="0">
              <a:spcBef>
                <a:spcPts val="0"/>
              </a:spcBef>
              <a:spcAft>
                <a:spcPts val="0"/>
              </a:spcAft>
              <a:buSzPts val="2400"/>
              <a:buAutoNum type="arabicPeriod"/>
            </a:pPr>
            <a:r>
              <a:rPr lang="en-US"/>
              <a:t>The type of questionnaire used to assess the quality of bioinformatics courses organised and delivered by the Gulbenkian Training Programme in Bioinformatics at the Instituto Gulbenkian de Ciência: Feedback questionnaire for the course on "Bioinformatics using Python for Biomedical Researchers" (Oeiras, PT July 11th – July 15th 2016)</a:t>
            </a:r>
            <a:endParaRPr/>
          </a:p>
          <a:p>
            <a:pPr marL="914400" lvl="0" indent="-381000" algn="l" rtl="0">
              <a:spcBef>
                <a:spcPts val="0"/>
              </a:spcBef>
              <a:spcAft>
                <a:spcPts val="0"/>
              </a:spcAft>
              <a:buSzPts val="2400"/>
              <a:buAutoNum type="arabicPeriod"/>
            </a:pPr>
            <a:r>
              <a:rPr lang="en-US"/>
              <a:t>Common shared questions used by most of the ELIXIR Nodes (countries).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247"/>
        <p:cNvGrpSpPr/>
        <p:nvPr/>
      </p:nvGrpSpPr>
      <p:grpSpPr>
        <a:xfrm>
          <a:off x="0" y="0"/>
          <a:ext cx="0" cy="0"/>
          <a:chOff x="0" y="0"/>
          <a:chExt cx="0" cy="0"/>
        </a:xfrm>
      </p:grpSpPr>
      <p:sp>
        <p:nvSpPr>
          <p:cNvPr id="248" name="Google Shape;248;p36"/>
          <p:cNvSpPr txBox="1">
            <a:spLocks noGrp="1"/>
          </p:cNvSpPr>
          <p:nvPr>
            <p:ph type="title"/>
          </p:nvPr>
        </p:nvSpPr>
        <p:spPr>
          <a:xfrm>
            <a:off x="719675" y="333375"/>
            <a:ext cx="10871100" cy="907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Long term post-course feedback</a:t>
            </a:r>
            <a:endParaRPr>
              <a:solidFill>
                <a:schemeClr val="accent3"/>
              </a:solidFill>
            </a:endParaRPr>
          </a:p>
        </p:txBody>
      </p:sp>
      <p:sp>
        <p:nvSpPr>
          <p:cNvPr id="249" name="Google Shape;249;p36"/>
          <p:cNvSpPr txBox="1">
            <a:spLocks noGrp="1"/>
          </p:cNvSpPr>
          <p:nvPr>
            <p:ph type="body" idx="1"/>
          </p:nvPr>
        </p:nvSpPr>
        <p:spPr>
          <a:xfrm>
            <a:off x="711200" y="1667799"/>
            <a:ext cx="10871100" cy="42090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000"/>
              <a:t>The assessment of impacts that endure.</a:t>
            </a:r>
            <a:endParaRPr sz="3000"/>
          </a:p>
          <a:p>
            <a:pPr marL="0" lvl="0" indent="0" algn="l" rtl="0">
              <a:spcBef>
                <a:spcPts val="600"/>
              </a:spcBef>
              <a:spcAft>
                <a:spcPts val="0"/>
              </a:spcAft>
              <a:buNone/>
            </a:pPr>
            <a:endParaRPr sz="3000" b="1">
              <a:solidFill>
                <a:schemeClr val="dk2"/>
              </a:solidFill>
            </a:endParaRPr>
          </a:p>
          <a:p>
            <a:pPr marL="0" lvl="0" indent="0" algn="l" rtl="0">
              <a:spcBef>
                <a:spcPts val="600"/>
              </a:spcBef>
              <a:spcAft>
                <a:spcPts val="600"/>
              </a:spcAft>
              <a:buNone/>
            </a:pPr>
            <a:r>
              <a:rPr lang="en-US" sz="3000" b="1">
                <a:solidFill>
                  <a:schemeClr val="dk2"/>
                </a:solidFill>
              </a:rPr>
              <a:t>Long term assessments</a:t>
            </a:r>
            <a:r>
              <a:rPr lang="en-US" sz="3000"/>
              <a:t> (over 6 months after a course) </a:t>
            </a:r>
            <a:r>
              <a:rPr lang="en-US" sz="3000" b="1">
                <a:solidFill>
                  <a:schemeClr val="dk2"/>
                </a:solidFill>
              </a:rPr>
              <a:t>are</a:t>
            </a:r>
            <a:r>
              <a:rPr lang="en-US" sz="3000"/>
              <a:t> rather </a:t>
            </a:r>
            <a:r>
              <a:rPr lang="en-US" sz="3000" b="1">
                <a:solidFill>
                  <a:schemeClr val="dk2"/>
                </a:solidFill>
              </a:rPr>
              <a:t>difficult</a:t>
            </a:r>
            <a:r>
              <a:rPr lang="en-US" sz="3000"/>
              <a:t>.</a:t>
            </a:r>
            <a:endParaRPr sz="30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title"/>
          </p:nvPr>
        </p:nvSpPr>
        <p:spPr>
          <a:xfrm>
            <a:off x="719667" y="333375"/>
            <a:ext cx="10871100" cy="50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Feedback is hard</a:t>
            </a:r>
            <a:endParaRPr>
              <a:solidFill>
                <a:schemeClr val="accent3"/>
              </a:solidFill>
            </a:endParaRPr>
          </a:p>
        </p:txBody>
      </p:sp>
      <p:pic>
        <p:nvPicPr>
          <p:cNvPr id="256" name="Google Shape;256;p37"/>
          <p:cNvPicPr preferRelativeResize="0"/>
          <p:nvPr/>
        </p:nvPicPr>
        <p:blipFill>
          <a:blip r:embed="rId3">
            <a:alphaModFix/>
          </a:blip>
          <a:stretch>
            <a:fillRect/>
          </a:stretch>
        </p:blipFill>
        <p:spPr>
          <a:xfrm>
            <a:off x="1268850" y="908800"/>
            <a:ext cx="9654276" cy="4840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8"/>
          <p:cNvSpPr txBox="1">
            <a:spLocks noGrp="1"/>
          </p:cNvSpPr>
          <p:nvPr>
            <p:ph type="title"/>
          </p:nvPr>
        </p:nvSpPr>
        <p:spPr>
          <a:xfrm>
            <a:off x="719675" y="333375"/>
            <a:ext cx="10871100" cy="907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solidFill>
                  <a:schemeClr val="accent3"/>
                </a:solidFill>
              </a:rPr>
              <a:t>Dealing with (bad) feedback</a:t>
            </a:r>
            <a:endParaRPr>
              <a:solidFill>
                <a:schemeClr val="accent3"/>
              </a:solidFill>
            </a:endParaRPr>
          </a:p>
          <a:p>
            <a:pPr marL="0" lvl="0" indent="0" algn="l" rtl="0">
              <a:spcBef>
                <a:spcPts val="0"/>
              </a:spcBef>
              <a:spcAft>
                <a:spcPts val="0"/>
              </a:spcAft>
              <a:buClr>
                <a:schemeClr val="dk1"/>
              </a:buClr>
              <a:buSzPts val="1100"/>
              <a:buFont typeface="Arial"/>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263" name="Google Shape;263;p38"/>
          <p:cNvSpPr txBox="1">
            <a:spLocks noGrp="1"/>
          </p:cNvSpPr>
          <p:nvPr>
            <p:ph type="body" idx="1"/>
          </p:nvPr>
        </p:nvSpPr>
        <p:spPr>
          <a:xfrm>
            <a:off x="711200" y="1240875"/>
            <a:ext cx="10871100" cy="4989900"/>
          </a:xfrm>
          <a:prstGeom prst="rect">
            <a:avLst/>
          </a:prstGeom>
        </p:spPr>
        <p:txBody>
          <a:bodyPr spcFirstLastPara="1" wrap="square" lIns="0" tIns="0" rIns="0" bIns="0" anchor="t" anchorCtr="0">
            <a:noAutofit/>
          </a:bodyPr>
          <a:lstStyle/>
          <a:p>
            <a:pPr marL="0" lvl="0" indent="0" algn="l" rtl="0">
              <a:spcBef>
                <a:spcPts val="480"/>
              </a:spcBef>
              <a:spcAft>
                <a:spcPts val="0"/>
              </a:spcAft>
              <a:buClr>
                <a:schemeClr val="dk1"/>
              </a:buClr>
              <a:buSzPts val="1100"/>
              <a:buFont typeface="Arial"/>
              <a:buNone/>
            </a:pPr>
            <a:r>
              <a:rPr lang="en-US" sz="3000"/>
              <a:t>Trainees feedback should be considered along other forms of quality evidence:</a:t>
            </a:r>
            <a:endParaRPr sz="3000"/>
          </a:p>
          <a:p>
            <a:pPr marL="457200" lvl="0" indent="-419100" algn="l" rtl="0">
              <a:spcBef>
                <a:spcPts val="600"/>
              </a:spcBef>
              <a:spcAft>
                <a:spcPts val="0"/>
              </a:spcAft>
              <a:buSzPts val="3000"/>
              <a:buChar char="•"/>
            </a:pPr>
            <a:r>
              <a:rPr lang="en-US" sz="3000"/>
              <a:t>Review what they have effectively learned (in exams)</a:t>
            </a:r>
            <a:endParaRPr sz="3000"/>
          </a:p>
          <a:p>
            <a:pPr marL="457200" lvl="0" indent="-419100" algn="l" rtl="0">
              <a:spcBef>
                <a:spcPts val="0"/>
              </a:spcBef>
              <a:spcAft>
                <a:spcPts val="0"/>
              </a:spcAft>
              <a:buSzPts val="3000"/>
              <a:buChar char="•"/>
            </a:pPr>
            <a:r>
              <a:rPr lang="en-US" sz="3000"/>
              <a:t>Consider your own experience of teaching</a:t>
            </a:r>
            <a:endParaRPr sz="3000"/>
          </a:p>
          <a:p>
            <a:pPr marL="457200" lvl="0" indent="-419100" algn="l" rtl="0">
              <a:spcBef>
                <a:spcPts val="0"/>
              </a:spcBef>
              <a:spcAft>
                <a:spcPts val="0"/>
              </a:spcAft>
              <a:buSzPts val="3000"/>
              <a:buChar char="•"/>
            </a:pPr>
            <a:r>
              <a:rPr lang="en-US" sz="3000"/>
              <a:t>Discuss with colleagues and friends</a:t>
            </a:r>
            <a:endParaRPr sz="3000"/>
          </a:p>
          <a:p>
            <a:pPr marL="457200" lvl="0" indent="-419100" algn="l" rtl="0">
              <a:spcBef>
                <a:spcPts val="0"/>
              </a:spcBef>
              <a:spcAft>
                <a:spcPts val="0"/>
              </a:spcAft>
              <a:buSzPts val="3000"/>
              <a:buChar char="•"/>
            </a:pPr>
            <a:r>
              <a:rPr lang="en-US" sz="3000"/>
              <a:t>Look at the feedback from past sessions of the same course</a:t>
            </a:r>
            <a:endParaRPr sz="3000"/>
          </a:p>
          <a:p>
            <a:pPr marL="457200" lvl="0" indent="-419100" algn="l" rtl="0">
              <a:spcBef>
                <a:spcPts val="0"/>
              </a:spcBef>
              <a:spcAft>
                <a:spcPts val="0"/>
              </a:spcAft>
              <a:buSzPts val="3000"/>
              <a:buChar char="•"/>
            </a:pPr>
            <a:r>
              <a:rPr lang="en-US" sz="3000"/>
              <a:t>Look at the response rates</a:t>
            </a:r>
            <a:endParaRPr sz="3000"/>
          </a:p>
          <a:p>
            <a:pPr marL="457200" lvl="0" indent="-419100" algn="l" rtl="0">
              <a:spcBef>
                <a:spcPts val="0"/>
              </a:spcBef>
              <a:spcAft>
                <a:spcPts val="0"/>
              </a:spcAft>
              <a:buSzPts val="3000"/>
              <a:buChar char="•"/>
            </a:pPr>
            <a:r>
              <a:rPr lang="en-US" sz="3000"/>
              <a:t>Look at the counter examples (contradictions)</a:t>
            </a:r>
            <a:endParaRPr sz="3000"/>
          </a:p>
          <a:p>
            <a:pPr marL="457200" lvl="0" indent="-419100" algn="l" rtl="0">
              <a:spcBef>
                <a:spcPts val="0"/>
              </a:spcBef>
              <a:spcAft>
                <a:spcPts val="0"/>
              </a:spcAft>
              <a:buSzPts val="3000"/>
              <a:buChar char="•"/>
            </a:pPr>
            <a:r>
              <a:rPr lang="en-US" sz="3000"/>
              <a:t>Look at the repetitive patterns (not at only one single answer)</a:t>
            </a:r>
            <a:endParaRPr sz="3000"/>
          </a:p>
          <a:p>
            <a:pPr marL="0" lvl="0" indent="0" algn="l" rtl="0">
              <a:spcBef>
                <a:spcPts val="600"/>
              </a:spcBef>
              <a:spcAft>
                <a:spcPts val="600"/>
              </a:spcAft>
              <a:buNone/>
            </a:pPr>
            <a:endParaRPr sz="30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9"/>
          <p:cNvSpPr txBox="1">
            <a:spLocks noGrp="1"/>
          </p:cNvSpPr>
          <p:nvPr>
            <p:ph type="title"/>
          </p:nvPr>
        </p:nvSpPr>
        <p:spPr>
          <a:xfrm>
            <a:off x="719675" y="333375"/>
            <a:ext cx="10871100" cy="907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Dealing with (bad) feedback</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sp>
        <p:nvSpPr>
          <p:cNvPr id="270" name="Google Shape;270;p39"/>
          <p:cNvSpPr txBox="1">
            <a:spLocks noGrp="1"/>
          </p:cNvSpPr>
          <p:nvPr>
            <p:ph type="body" idx="1"/>
          </p:nvPr>
        </p:nvSpPr>
        <p:spPr>
          <a:xfrm>
            <a:off x="719675" y="1721200"/>
            <a:ext cx="10871100" cy="4989900"/>
          </a:xfrm>
          <a:prstGeom prst="rect">
            <a:avLst/>
          </a:prstGeom>
        </p:spPr>
        <p:txBody>
          <a:bodyPr spcFirstLastPara="1" wrap="square" lIns="0" tIns="0" rIns="0" bIns="0" anchor="t" anchorCtr="0">
            <a:noAutofit/>
          </a:bodyPr>
          <a:lstStyle/>
          <a:p>
            <a:pPr marL="457200" lvl="0" indent="-419100" algn="l" rtl="0">
              <a:spcBef>
                <a:spcPts val="480"/>
              </a:spcBef>
              <a:spcAft>
                <a:spcPts val="0"/>
              </a:spcAft>
              <a:buClr>
                <a:schemeClr val="dk2"/>
              </a:buClr>
              <a:buSzPts val="3000"/>
              <a:buChar char="•"/>
            </a:pPr>
            <a:r>
              <a:rPr lang="en-US" sz="3000" b="1">
                <a:solidFill>
                  <a:schemeClr val="dk2"/>
                </a:solidFill>
              </a:rPr>
              <a:t>Breath deeply</a:t>
            </a:r>
            <a:endParaRPr sz="3000" b="1">
              <a:solidFill>
                <a:schemeClr val="dk2"/>
              </a:solidFill>
            </a:endParaRPr>
          </a:p>
          <a:p>
            <a:pPr marL="457200" lvl="0" indent="-419100" algn="l" rtl="0">
              <a:spcBef>
                <a:spcPts val="0"/>
              </a:spcBef>
              <a:spcAft>
                <a:spcPts val="0"/>
              </a:spcAft>
              <a:buSzPts val="3000"/>
              <a:buChar char="•"/>
            </a:pPr>
            <a:r>
              <a:rPr lang="en-US" sz="3000"/>
              <a:t>Humans focus more on negative feedback than on positive (you are not alone)</a:t>
            </a:r>
            <a:endParaRPr sz="3000"/>
          </a:p>
          <a:p>
            <a:pPr marL="457200" lvl="0" indent="-419100" algn="l" rtl="0">
              <a:spcBef>
                <a:spcPts val="0"/>
              </a:spcBef>
              <a:spcAft>
                <a:spcPts val="0"/>
              </a:spcAft>
              <a:buSzPts val="3000"/>
              <a:buChar char="•"/>
            </a:pPr>
            <a:r>
              <a:rPr lang="en-US" sz="3000"/>
              <a:t>Try to see the point in the criticism, </a:t>
            </a:r>
            <a:r>
              <a:rPr lang="en-US" sz="3000" b="1">
                <a:solidFill>
                  <a:schemeClr val="dk2"/>
                </a:solidFill>
              </a:rPr>
              <a:t>learn from it</a:t>
            </a:r>
            <a:endParaRPr sz="3000" b="1">
              <a:solidFill>
                <a:schemeClr val="dk2"/>
              </a:solidFill>
            </a:endParaRPr>
          </a:p>
          <a:p>
            <a:pPr marL="457200" lvl="0" indent="-419100" algn="l" rtl="0">
              <a:spcBef>
                <a:spcPts val="0"/>
              </a:spcBef>
              <a:spcAft>
                <a:spcPts val="0"/>
              </a:spcAft>
              <a:buSzPts val="3000"/>
              <a:buChar char="•"/>
            </a:pPr>
            <a:r>
              <a:rPr lang="en-US" sz="3000" b="1">
                <a:solidFill>
                  <a:schemeClr val="dk2"/>
                </a:solidFill>
              </a:rPr>
              <a:t>Don’t take it personally</a:t>
            </a:r>
            <a:r>
              <a:rPr lang="en-US" sz="3000"/>
              <a:t> (easier said than done). Try to focus on what they say about what you do (not who you are)</a:t>
            </a:r>
            <a:endParaRPr sz="3000"/>
          </a:p>
          <a:p>
            <a:pPr marL="0" lvl="0" indent="0" algn="l" rtl="0">
              <a:spcBef>
                <a:spcPts val="600"/>
              </a:spcBef>
              <a:spcAft>
                <a:spcPts val="600"/>
              </a:spcAft>
              <a:buNone/>
            </a:pPr>
            <a:endParaRPr sz="30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719667" y="333375"/>
            <a:ext cx="10871100" cy="503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solidFill>
                  <a:schemeClr val="accent3"/>
                </a:solidFill>
              </a:rPr>
              <a:t>Discussions / feedback</a:t>
            </a:r>
            <a:endParaRPr sz="3200" b="0" i="0" u="none" strike="noStrike" cap="none">
              <a:solidFill>
                <a:schemeClr val="accent3"/>
              </a:solidFill>
              <a:latin typeface="Corbel"/>
              <a:ea typeface="Corbel"/>
              <a:cs typeface="Corbel"/>
              <a:sym typeface="Corbel"/>
            </a:endParaRPr>
          </a:p>
        </p:txBody>
      </p:sp>
      <p:sp>
        <p:nvSpPr>
          <p:cNvPr id="172" name="Google Shape;172;p26"/>
          <p:cNvSpPr txBox="1">
            <a:spLocks noGrp="1"/>
          </p:cNvSpPr>
          <p:nvPr>
            <p:ph type="body" idx="1"/>
          </p:nvPr>
        </p:nvSpPr>
        <p:spPr>
          <a:xfrm>
            <a:off x="711200" y="965200"/>
            <a:ext cx="10871100" cy="4911589"/>
          </a:xfrm>
          <a:prstGeom prst="rect">
            <a:avLst/>
          </a:prstGeom>
          <a:noFill/>
          <a:ln>
            <a:noFill/>
          </a:ln>
        </p:spPr>
        <p:txBody>
          <a:bodyPr spcFirstLastPara="1" wrap="square" lIns="0" tIns="0" rIns="0" bIns="0" anchor="t" anchorCtr="0">
            <a:noAutofit/>
          </a:bodyPr>
          <a:lstStyle/>
          <a:p>
            <a:pPr marL="457200" marR="0" lvl="0" indent="-381000" algn="l" rtl="0">
              <a:lnSpc>
                <a:spcPct val="100000"/>
              </a:lnSpc>
              <a:spcBef>
                <a:spcPts val="0"/>
              </a:spcBef>
              <a:spcAft>
                <a:spcPts val="0"/>
              </a:spcAft>
              <a:buClr>
                <a:schemeClr val="accent6"/>
              </a:buClr>
              <a:buSzPts val="2400"/>
              <a:buChar char="•"/>
            </a:pPr>
            <a:r>
              <a:rPr lang="en-US" dirty="0">
                <a:solidFill>
                  <a:schemeClr val="accent6"/>
                </a:solidFill>
              </a:rPr>
              <a:t>Listen actively and attentively</a:t>
            </a:r>
            <a:endParaRPr dirty="0">
              <a:solidFill>
                <a:schemeClr val="accent6"/>
              </a:solidFill>
            </a:endParaRPr>
          </a:p>
          <a:p>
            <a:pPr marL="457200" marR="0" lvl="0" indent="-381000" algn="l" rtl="0">
              <a:lnSpc>
                <a:spcPct val="100000"/>
              </a:lnSpc>
              <a:spcBef>
                <a:spcPts val="0"/>
              </a:spcBef>
              <a:spcAft>
                <a:spcPts val="0"/>
              </a:spcAft>
              <a:buClr>
                <a:schemeClr val="accent6"/>
              </a:buClr>
              <a:buSzPts val="2400"/>
              <a:buChar char="•"/>
            </a:pPr>
            <a:r>
              <a:rPr lang="en-US" dirty="0">
                <a:solidFill>
                  <a:schemeClr val="accent6"/>
                </a:solidFill>
              </a:rPr>
              <a:t>Ask for clarification if you are confused</a:t>
            </a:r>
            <a:endParaRPr dirty="0">
              <a:solidFill>
                <a:schemeClr val="accent6"/>
              </a:solidFill>
            </a:endParaRPr>
          </a:p>
          <a:p>
            <a:pPr marL="457200" marR="0" lvl="0" indent="-381000" algn="l" rtl="0">
              <a:lnSpc>
                <a:spcPct val="100000"/>
              </a:lnSpc>
              <a:spcBef>
                <a:spcPts val="0"/>
              </a:spcBef>
              <a:spcAft>
                <a:spcPts val="0"/>
              </a:spcAft>
              <a:buClr>
                <a:schemeClr val="accent6"/>
              </a:buClr>
              <a:buSzPts val="2400"/>
              <a:buChar char="•"/>
            </a:pPr>
            <a:r>
              <a:rPr lang="en-US" dirty="0">
                <a:solidFill>
                  <a:schemeClr val="accent6"/>
                </a:solidFill>
              </a:rPr>
              <a:t>Do not interrupt one another</a:t>
            </a:r>
            <a:endParaRPr dirty="0">
              <a:solidFill>
                <a:schemeClr val="accent6"/>
              </a:solidFill>
            </a:endParaRPr>
          </a:p>
          <a:p>
            <a:pPr marL="457200" marR="0" lvl="0" indent="-381000" algn="l" rtl="0">
              <a:lnSpc>
                <a:spcPct val="100000"/>
              </a:lnSpc>
              <a:spcBef>
                <a:spcPts val="0"/>
              </a:spcBef>
              <a:spcAft>
                <a:spcPts val="0"/>
              </a:spcAft>
              <a:buClr>
                <a:schemeClr val="accent6"/>
              </a:buClr>
              <a:buSzPts val="2400"/>
              <a:buChar char="•"/>
            </a:pPr>
            <a:r>
              <a:rPr lang="en-US" dirty="0">
                <a:solidFill>
                  <a:schemeClr val="accent6"/>
                </a:solidFill>
              </a:rPr>
              <a:t>Challenge one another, but do so respectfully</a:t>
            </a:r>
            <a:endParaRPr dirty="0">
              <a:solidFill>
                <a:schemeClr val="accent6"/>
              </a:solidFill>
            </a:endParaRPr>
          </a:p>
          <a:p>
            <a:pPr marL="457200" marR="0" lvl="0" indent="-381000" algn="l" rtl="0">
              <a:lnSpc>
                <a:spcPct val="100000"/>
              </a:lnSpc>
              <a:spcBef>
                <a:spcPts val="0"/>
              </a:spcBef>
              <a:spcAft>
                <a:spcPts val="0"/>
              </a:spcAft>
              <a:buClr>
                <a:schemeClr val="accent6"/>
              </a:buClr>
              <a:buSzPts val="2400"/>
              <a:buChar char="•"/>
            </a:pPr>
            <a:r>
              <a:rPr lang="en-US" dirty="0">
                <a:solidFill>
                  <a:schemeClr val="accent6"/>
                </a:solidFill>
              </a:rPr>
              <a:t>Critique ideas, not people</a:t>
            </a:r>
            <a:endParaRPr dirty="0">
              <a:solidFill>
                <a:schemeClr val="accent6"/>
              </a:solidFill>
            </a:endParaRPr>
          </a:p>
          <a:p>
            <a:pPr marL="457200" marR="0" lvl="0" indent="-381000" algn="l" rtl="0">
              <a:lnSpc>
                <a:spcPct val="100000"/>
              </a:lnSpc>
              <a:spcBef>
                <a:spcPts val="0"/>
              </a:spcBef>
              <a:spcAft>
                <a:spcPts val="0"/>
              </a:spcAft>
              <a:buClr>
                <a:schemeClr val="accent6"/>
              </a:buClr>
              <a:buSzPts val="2400"/>
              <a:buChar char="•"/>
            </a:pPr>
            <a:r>
              <a:rPr lang="en-US" dirty="0">
                <a:solidFill>
                  <a:schemeClr val="accent6"/>
                </a:solidFill>
              </a:rPr>
              <a:t>Do not offer opinions without supporting evidence</a:t>
            </a:r>
            <a:endParaRPr dirty="0">
              <a:solidFill>
                <a:schemeClr val="accent6"/>
              </a:solidFill>
            </a:endParaRPr>
          </a:p>
          <a:p>
            <a:pPr marL="457200" marR="0" lvl="0" indent="-381000" algn="l" rtl="0">
              <a:lnSpc>
                <a:spcPct val="100000"/>
              </a:lnSpc>
              <a:spcBef>
                <a:spcPts val="0"/>
              </a:spcBef>
              <a:spcAft>
                <a:spcPts val="0"/>
              </a:spcAft>
              <a:buClr>
                <a:schemeClr val="accent6"/>
              </a:buClr>
              <a:buSzPts val="2400"/>
              <a:buChar char="•"/>
            </a:pPr>
            <a:r>
              <a:rPr lang="en-US" dirty="0">
                <a:solidFill>
                  <a:schemeClr val="accent6"/>
                </a:solidFill>
              </a:rPr>
              <a:t>Take responsibility for the quality of the discussion</a:t>
            </a:r>
            <a:endParaRPr dirty="0">
              <a:solidFill>
                <a:schemeClr val="accent6"/>
              </a:solidFill>
            </a:endParaRPr>
          </a:p>
          <a:p>
            <a:pPr marL="457200" marR="0" lvl="0" indent="-381000" algn="l" rtl="0">
              <a:lnSpc>
                <a:spcPct val="100000"/>
              </a:lnSpc>
              <a:spcBef>
                <a:spcPts val="0"/>
              </a:spcBef>
              <a:spcAft>
                <a:spcPts val="0"/>
              </a:spcAft>
              <a:buClr>
                <a:schemeClr val="accent6"/>
              </a:buClr>
              <a:buSzPts val="2400"/>
              <a:buChar char="•"/>
            </a:pPr>
            <a:r>
              <a:rPr lang="en-US" dirty="0">
                <a:solidFill>
                  <a:schemeClr val="accent6"/>
                </a:solidFill>
              </a:rPr>
              <a:t>Build on one another ’s comments; work toward shared understanding.</a:t>
            </a:r>
            <a:endParaRPr dirty="0">
              <a:solidFill>
                <a:schemeClr val="accent6"/>
              </a:solidFill>
            </a:endParaRPr>
          </a:p>
          <a:p>
            <a:pPr marL="457200" marR="0" lvl="0" indent="-381000" algn="l" rtl="0">
              <a:lnSpc>
                <a:spcPct val="100000"/>
              </a:lnSpc>
              <a:spcBef>
                <a:spcPts val="0"/>
              </a:spcBef>
              <a:spcAft>
                <a:spcPts val="0"/>
              </a:spcAft>
              <a:buClr>
                <a:schemeClr val="accent6"/>
              </a:buClr>
              <a:buSzPts val="2400"/>
              <a:buChar char="•"/>
            </a:pPr>
            <a:r>
              <a:rPr lang="en-US" dirty="0">
                <a:solidFill>
                  <a:schemeClr val="accent6"/>
                </a:solidFill>
              </a:rPr>
              <a:t>Do not </a:t>
            </a:r>
            <a:r>
              <a:rPr lang="en-US" dirty="0" err="1">
                <a:solidFill>
                  <a:schemeClr val="accent6"/>
                </a:solidFill>
              </a:rPr>
              <a:t>monopolise</a:t>
            </a:r>
            <a:r>
              <a:rPr lang="en-US" dirty="0">
                <a:solidFill>
                  <a:schemeClr val="accent6"/>
                </a:solidFill>
              </a:rPr>
              <a:t> discussion.</a:t>
            </a:r>
            <a:endParaRPr dirty="0">
              <a:solidFill>
                <a:schemeClr val="accent6"/>
              </a:solidFill>
            </a:endParaRPr>
          </a:p>
          <a:p>
            <a:pPr marL="457200" marR="0" lvl="0" indent="-381000" algn="l" rtl="0">
              <a:lnSpc>
                <a:spcPct val="100000"/>
              </a:lnSpc>
              <a:spcBef>
                <a:spcPts val="0"/>
              </a:spcBef>
              <a:spcAft>
                <a:spcPts val="0"/>
              </a:spcAft>
              <a:buClr>
                <a:schemeClr val="accent6"/>
              </a:buClr>
              <a:buSzPts val="2400"/>
              <a:buChar char="•"/>
            </a:pPr>
            <a:r>
              <a:rPr lang="en-US" dirty="0">
                <a:solidFill>
                  <a:schemeClr val="accent6"/>
                </a:solidFill>
              </a:rPr>
              <a:t>Speak from your own experience, without generalizing.</a:t>
            </a:r>
            <a:endParaRPr dirty="0">
              <a:solidFill>
                <a:schemeClr val="accent6"/>
              </a:solidFill>
            </a:endParaRPr>
          </a:p>
          <a:p>
            <a:pPr marL="457200" marR="0" lvl="0" indent="-381000" algn="l" rtl="0">
              <a:lnSpc>
                <a:spcPct val="100000"/>
              </a:lnSpc>
              <a:spcBef>
                <a:spcPts val="0"/>
              </a:spcBef>
              <a:spcAft>
                <a:spcPts val="0"/>
              </a:spcAft>
              <a:buClr>
                <a:schemeClr val="accent6"/>
              </a:buClr>
              <a:buSzPts val="2400"/>
              <a:buChar char="•"/>
            </a:pPr>
            <a:r>
              <a:rPr lang="en-US" dirty="0">
                <a:solidFill>
                  <a:schemeClr val="accent6"/>
                </a:solidFill>
              </a:rPr>
              <a:t>If you are offended by anything said during discussion, acknowledge it immediately.</a:t>
            </a:r>
            <a:endParaRPr dirty="0">
              <a:solidFill>
                <a:schemeClr val="accent6"/>
              </a:solidFill>
            </a:endParaRPr>
          </a:p>
          <a:p>
            <a:pPr marL="1371600" marR="0" lvl="0" indent="0" algn="l" rtl="0">
              <a:lnSpc>
                <a:spcPct val="100000"/>
              </a:lnSpc>
              <a:spcBef>
                <a:spcPts val="0"/>
              </a:spcBef>
              <a:spcAft>
                <a:spcPts val="0"/>
              </a:spcAft>
              <a:buNone/>
            </a:pPr>
            <a:endParaRPr dirty="0">
              <a:solidFill>
                <a:schemeClr val="accent6"/>
              </a:solidFill>
            </a:endParaRPr>
          </a:p>
        </p:txBody>
      </p:sp>
    </p:spTree>
    <p:extLst>
      <p:ext uri="{BB962C8B-B14F-4D97-AF65-F5344CB8AC3E}">
        <p14:creationId xmlns:p14="http://schemas.microsoft.com/office/powerpoint/2010/main" val="34057397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0"/>
          <p:cNvSpPr txBox="1">
            <a:spLocks noGrp="1"/>
          </p:cNvSpPr>
          <p:nvPr>
            <p:ph type="title"/>
          </p:nvPr>
        </p:nvSpPr>
        <p:spPr>
          <a:xfrm>
            <a:off x="719675" y="333375"/>
            <a:ext cx="10871100" cy="907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3"/>
                </a:solidFill>
              </a:rPr>
              <a:t>Learn and teach others how to give good feedback</a:t>
            </a:r>
            <a:endParaRPr>
              <a:solidFill>
                <a:schemeClr val="accent3"/>
              </a:solidFill>
            </a:endParaRPr>
          </a:p>
          <a:p>
            <a:pPr marL="0" lvl="0" indent="0" algn="l" rtl="0">
              <a:spcBef>
                <a:spcPts val="0"/>
              </a:spcBef>
              <a:spcAft>
                <a:spcPts val="0"/>
              </a:spcAft>
              <a:buNone/>
            </a:pPr>
            <a:endParaRPr>
              <a:solidFill>
                <a:schemeClr val="accent3"/>
              </a:solidFill>
            </a:endParaRPr>
          </a:p>
          <a:p>
            <a:pPr marL="0" lvl="0" indent="0" algn="l" rtl="0">
              <a:spcBef>
                <a:spcPts val="0"/>
              </a:spcBef>
              <a:spcAft>
                <a:spcPts val="0"/>
              </a:spcAft>
              <a:buNone/>
            </a:pPr>
            <a:endParaRPr>
              <a:solidFill>
                <a:schemeClr val="accent3"/>
              </a:solidFill>
            </a:endParaRPr>
          </a:p>
        </p:txBody>
      </p:sp>
      <p:pic>
        <p:nvPicPr>
          <p:cNvPr id="277" name="Google Shape;277;p40"/>
          <p:cNvPicPr preferRelativeResize="0"/>
          <p:nvPr/>
        </p:nvPicPr>
        <p:blipFill>
          <a:blip r:embed="rId3">
            <a:alphaModFix/>
          </a:blip>
          <a:stretch>
            <a:fillRect/>
          </a:stretch>
        </p:blipFill>
        <p:spPr>
          <a:xfrm>
            <a:off x="1540000" y="891525"/>
            <a:ext cx="5518126" cy="5966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86C70BD-BC10-AA4D-96AD-B716EFC03921}"/>
              </a:ext>
            </a:extLst>
          </p:cNvPr>
          <p:cNvSpPr/>
          <p:nvPr/>
        </p:nvSpPr>
        <p:spPr>
          <a:xfrm>
            <a:off x="236994" y="3196801"/>
            <a:ext cx="2681208" cy="852408"/>
          </a:xfrm>
          <a:prstGeom prst="ellipse">
            <a:avLst/>
          </a:prstGeom>
          <a:solidFill>
            <a:schemeClr val="accent2"/>
          </a:solidFill>
          <a:ln>
            <a:solidFill>
              <a:schemeClr val="accent2">
                <a:lumMod val="50000"/>
              </a:schemeClr>
            </a:solidFill>
          </a:ln>
          <a:effectLst>
            <a:outerShdw blurRad="50800" dist="38100" dir="5400000" sx="103000" sy="103000" algn="t"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a:latin typeface="Corbel" panose="020B0503020204020204" pitchFamily="34" charset="0"/>
              </a:rPr>
              <a:t>assessment</a:t>
            </a:r>
          </a:p>
        </p:txBody>
      </p:sp>
      <p:sp>
        <p:nvSpPr>
          <p:cNvPr id="6" name="Rounded Rectangle 5">
            <a:extLst>
              <a:ext uri="{FF2B5EF4-FFF2-40B4-BE49-F238E27FC236}">
                <a16:creationId xmlns:a16="http://schemas.microsoft.com/office/drawing/2014/main" id="{D6537D8C-F943-1C4B-9823-47B6FB52F0BB}"/>
              </a:ext>
            </a:extLst>
          </p:cNvPr>
          <p:cNvSpPr/>
          <p:nvPr/>
        </p:nvSpPr>
        <p:spPr>
          <a:xfrm>
            <a:off x="3329544" y="3305290"/>
            <a:ext cx="1038387" cy="6354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can be</a:t>
            </a:r>
          </a:p>
        </p:txBody>
      </p:sp>
      <p:sp>
        <p:nvSpPr>
          <p:cNvPr id="7" name="Rounded Rectangle 6">
            <a:extLst>
              <a:ext uri="{FF2B5EF4-FFF2-40B4-BE49-F238E27FC236}">
                <a16:creationId xmlns:a16="http://schemas.microsoft.com/office/drawing/2014/main" id="{B30417CA-E920-5040-857F-70D764EE7922}"/>
              </a:ext>
            </a:extLst>
          </p:cNvPr>
          <p:cNvSpPr/>
          <p:nvPr/>
        </p:nvSpPr>
        <p:spPr>
          <a:xfrm>
            <a:off x="5065356" y="1386081"/>
            <a:ext cx="1720311" cy="65092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a:solidFill>
                  <a:schemeClr val="tx1"/>
                </a:solidFill>
                <a:latin typeface="Corbel" panose="020B0503020204020204" pitchFamily="34" charset="0"/>
              </a:rPr>
              <a:t>diagnostic</a:t>
            </a:r>
          </a:p>
        </p:txBody>
      </p:sp>
      <p:sp>
        <p:nvSpPr>
          <p:cNvPr id="8" name="Rounded Rectangle 7">
            <a:extLst>
              <a:ext uri="{FF2B5EF4-FFF2-40B4-BE49-F238E27FC236}">
                <a16:creationId xmlns:a16="http://schemas.microsoft.com/office/drawing/2014/main" id="{918509AC-4644-B146-99DF-2C7AE65A6DAB}"/>
              </a:ext>
            </a:extLst>
          </p:cNvPr>
          <p:cNvSpPr/>
          <p:nvPr/>
        </p:nvSpPr>
        <p:spPr>
          <a:xfrm>
            <a:off x="5044688" y="2734042"/>
            <a:ext cx="1720311" cy="65092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a:solidFill>
                  <a:schemeClr val="tx1"/>
                </a:solidFill>
                <a:latin typeface="Corbel" panose="020B0503020204020204" pitchFamily="34" charset="0"/>
              </a:rPr>
              <a:t>formative</a:t>
            </a:r>
          </a:p>
        </p:txBody>
      </p:sp>
      <p:sp>
        <p:nvSpPr>
          <p:cNvPr id="10" name="Rounded Rectangle 9">
            <a:extLst>
              <a:ext uri="{FF2B5EF4-FFF2-40B4-BE49-F238E27FC236}">
                <a16:creationId xmlns:a16="http://schemas.microsoft.com/office/drawing/2014/main" id="{82DE6DDA-6A5B-CF40-AAA7-93E88CE61381}"/>
              </a:ext>
            </a:extLst>
          </p:cNvPr>
          <p:cNvSpPr/>
          <p:nvPr/>
        </p:nvSpPr>
        <p:spPr>
          <a:xfrm>
            <a:off x="7490841" y="1519105"/>
            <a:ext cx="1420674" cy="384879"/>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200">
                <a:solidFill>
                  <a:schemeClr val="tx1"/>
                </a:solidFill>
                <a:latin typeface="Corbel" panose="020B0503020204020204" pitchFamily="34" charset="0"/>
              </a:rPr>
              <a:t>before</a:t>
            </a:r>
          </a:p>
        </p:txBody>
      </p:sp>
      <p:sp>
        <p:nvSpPr>
          <p:cNvPr id="11" name="Rounded Rectangle 10">
            <a:extLst>
              <a:ext uri="{FF2B5EF4-FFF2-40B4-BE49-F238E27FC236}">
                <a16:creationId xmlns:a16="http://schemas.microsoft.com/office/drawing/2014/main" id="{620F1E24-F5E2-B541-83CA-993BB0C88E4F}"/>
              </a:ext>
            </a:extLst>
          </p:cNvPr>
          <p:cNvSpPr/>
          <p:nvPr/>
        </p:nvSpPr>
        <p:spPr>
          <a:xfrm>
            <a:off x="7501169" y="2842526"/>
            <a:ext cx="1389677" cy="48045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200">
                <a:solidFill>
                  <a:schemeClr val="tx1"/>
                </a:solidFill>
                <a:latin typeface="Corbel" panose="020B0503020204020204" pitchFamily="34" charset="0"/>
              </a:rPr>
              <a:t>during</a:t>
            </a:r>
          </a:p>
        </p:txBody>
      </p:sp>
      <p:sp>
        <p:nvSpPr>
          <p:cNvPr id="13" name="Rounded Rectangle 12">
            <a:extLst>
              <a:ext uri="{FF2B5EF4-FFF2-40B4-BE49-F238E27FC236}">
                <a16:creationId xmlns:a16="http://schemas.microsoft.com/office/drawing/2014/main" id="{50AA2872-DC99-3645-910C-B9051FC50A37}"/>
              </a:ext>
            </a:extLst>
          </p:cNvPr>
          <p:cNvSpPr/>
          <p:nvPr/>
        </p:nvSpPr>
        <p:spPr>
          <a:xfrm>
            <a:off x="9616689" y="1224649"/>
            <a:ext cx="2120679" cy="102334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assess prior knowledge/ mental model(s)</a:t>
            </a:r>
          </a:p>
        </p:txBody>
      </p:sp>
      <p:sp>
        <p:nvSpPr>
          <p:cNvPr id="14" name="Rounded Rectangle 13">
            <a:extLst>
              <a:ext uri="{FF2B5EF4-FFF2-40B4-BE49-F238E27FC236}">
                <a16:creationId xmlns:a16="http://schemas.microsoft.com/office/drawing/2014/main" id="{E0DFCBFE-D319-0941-B271-39A8030AF6D4}"/>
              </a:ext>
            </a:extLst>
          </p:cNvPr>
          <p:cNvSpPr/>
          <p:nvPr/>
        </p:nvSpPr>
        <p:spPr>
          <a:xfrm>
            <a:off x="9371300" y="2641607"/>
            <a:ext cx="2448732" cy="876941"/>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assess whether learning is occurring </a:t>
            </a:r>
          </a:p>
        </p:txBody>
      </p:sp>
      <p:cxnSp>
        <p:nvCxnSpPr>
          <p:cNvPr id="17" name="Straight Arrow Connector 16">
            <a:extLst>
              <a:ext uri="{FF2B5EF4-FFF2-40B4-BE49-F238E27FC236}">
                <a16:creationId xmlns:a16="http://schemas.microsoft.com/office/drawing/2014/main" id="{A2BD706A-8538-2A40-8E16-1BB3D9CABAF4}"/>
              </a:ext>
            </a:extLst>
          </p:cNvPr>
          <p:cNvCxnSpPr>
            <a:stCxn id="4" idx="6"/>
            <a:endCxn id="6" idx="1"/>
          </p:cNvCxnSpPr>
          <p:nvPr/>
        </p:nvCxnSpPr>
        <p:spPr>
          <a:xfrm>
            <a:off x="2918202" y="3623005"/>
            <a:ext cx="411342"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54092-79E7-364E-A63D-ED88065BB2FB}"/>
              </a:ext>
            </a:extLst>
          </p:cNvPr>
          <p:cNvCxnSpPr>
            <a:stCxn id="6" idx="3"/>
          </p:cNvCxnSpPr>
          <p:nvPr/>
        </p:nvCxnSpPr>
        <p:spPr>
          <a:xfrm flipV="1">
            <a:off x="4367931" y="1903985"/>
            <a:ext cx="697425" cy="171902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192D0B9-9700-5447-AC48-F82B35C34ACC}"/>
              </a:ext>
            </a:extLst>
          </p:cNvPr>
          <p:cNvCxnSpPr>
            <a:cxnSpLocks/>
            <a:stCxn id="6" idx="3"/>
          </p:cNvCxnSpPr>
          <p:nvPr/>
        </p:nvCxnSpPr>
        <p:spPr>
          <a:xfrm flipV="1">
            <a:off x="4367931" y="3076300"/>
            <a:ext cx="657384" cy="54670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EEC4046-6D6F-5240-AFD9-042C6809D801}"/>
              </a:ext>
            </a:extLst>
          </p:cNvPr>
          <p:cNvCxnSpPr/>
          <p:nvPr/>
        </p:nvCxnSpPr>
        <p:spPr>
          <a:xfrm flipV="1">
            <a:off x="6785667" y="1737373"/>
            <a:ext cx="69742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48D6D7-D588-934D-BCF7-162D2605BE3B}"/>
              </a:ext>
            </a:extLst>
          </p:cNvPr>
          <p:cNvCxnSpPr>
            <a:cxnSpLocks/>
            <a:stCxn id="8" idx="3"/>
          </p:cNvCxnSpPr>
          <p:nvPr/>
        </p:nvCxnSpPr>
        <p:spPr>
          <a:xfrm>
            <a:off x="6764999" y="3059507"/>
            <a:ext cx="716797" cy="1679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23FDA2F-C9CD-6F45-A847-8DD07323CCBF}"/>
              </a:ext>
            </a:extLst>
          </p:cNvPr>
          <p:cNvCxnSpPr/>
          <p:nvPr/>
        </p:nvCxnSpPr>
        <p:spPr>
          <a:xfrm flipV="1">
            <a:off x="8919264" y="1745116"/>
            <a:ext cx="69742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AF46AF1-620D-2E4D-8A5A-12C73A651625}"/>
              </a:ext>
            </a:extLst>
          </p:cNvPr>
          <p:cNvCxnSpPr>
            <a:stCxn id="11" idx="3"/>
            <a:endCxn id="14" idx="1"/>
          </p:cNvCxnSpPr>
          <p:nvPr/>
        </p:nvCxnSpPr>
        <p:spPr>
          <a:xfrm flipV="1">
            <a:off x="8890846" y="3080078"/>
            <a:ext cx="480454" cy="26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13742D25-8B15-A44D-ACB7-63418188A9E3}"/>
              </a:ext>
            </a:extLst>
          </p:cNvPr>
          <p:cNvSpPr/>
          <p:nvPr/>
        </p:nvSpPr>
        <p:spPr>
          <a:xfrm>
            <a:off x="5801527" y="284408"/>
            <a:ext cx="1720311" cy="407009"/>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pre-course  </a:t>
            </a:r>
          </a:p>
        </p:txBody>
      </p:sp>
      <p:sp>
        <p:nvSpPr>
          <p:cNvPr id="26" name="Rounded Rectangle 25">
            <a:extLst>
              <a:ext uri="{FF2B5EF4-FFF2-40B4-BE49-F238E27FC236}">
                <a16:creationId xmlns:a16="http://schemas.microsoft.com/office/drawing/2014/main" id="{CD489CFF-08CD-8D48-86D0-F75E6EDA6B42}"/>
              </a:ext>
            </a:extLst>
          </p:cNvPr>
          <p:cNvSpPr/>
          <p:nvPr/>
        </p:nvSpPr>
        <p:spPr>
          <a:xfrm>
            <a:off x="5801527" y="762813"/>
            <a:ext cx="3556130" cy="44668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at the beginning of the course </a:t>
            </a:r>
          </a:p>
        </p:txBody>
      </p:sp>
      <p:cxnSp>
        <p:nvCxnSpPr>
          <p:cNvPr id="32" name="Straight Arrow Connector 31">
            <a:extLst>
              <a:ext uri="{FF2B5EF4-FFF2-40B4-BE49-F238E27FC236}">
                <a16:creationId xmlns:a16="http://schemas.microsoft.com/office/drawing/2014/main" id="{8ECFC52A-906E-084F-BE26-B99927161215}"/>
              </a:ext>
            </a:extLst>
          </p:cNvPr>
          <p:cNvCxnSpPr>
            <a:cxnSpLocks/>
            <a:endCxn id="24" idx="1"/>
          </p:cNvCxnSpPr>
          <p:nvPr/>
        </p:nvCxnSpPr>
        <p:spPr>
          <a:xfrm flipV="1">
            <a:off x="5452814" y="487913"/>
            <a:ext cx="348713" cy="89817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8159A07-D667-C048-A621-9223D2F3B633}"/>
              </a:ext>
            </a:extLst>
          </p:cNvPr>
          <p:cNvCxnSpPr>
            <a:cxnSpLocks/>
            <a:endCxn id="26" idx="1"/>
          </p:cNvCxnSpPr>
          <p:nvPr/>
        </p:nvCxnSpPr>
        <p:spPr>
          <a:xfrm flipV="1">
            <a:off x="5452814" y="986155"/>
            <a:ext cx="348713" cy="3999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3C4F087C-5CBC-3D43-8B55-3A84391480A6}"/>
              </a:ext>
            </a:extLst>
          </p:cNvPr>
          <p:cNvSpPr/>
          <p:nvPr/>
        </p:nvSpPr>
        <p:spPr>
          <a:xfrm>
            <a:off x="9505832" y="168998"/>
            <a:ext cx="2533760" cy="65250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rbel" panose="020B0503020204020204" pitchFamily="34" charset="0"/>
              </a:rPr>
              <a:t>verify the target audience</a:t>
            </a:r>
            <a:endParaRPr lang="it-IT" sz="2000">
              <a:solidFill>
                <a:schemeClr val="tx1"/>
              </a:solidFill>
              <a:latin typeface="Corbel" panose="020B0503020204020204" pitchFamily="34" charset="0"/>
            </a:endParaRPr>
          </a:p>
        </p:txBody>
      </p:sp>
      <p:cxnSp>
        <p:nvCxnSpPr>
          <p:cNvPr id="46" name="Straight Arrow Connector 45">
            <a:extLst>
              <a:ext uri="{FF2B5EF4-FFF2-40B4-BE49-F238E27FC236}">
                <a16:creationId xmlns:a16="http://schemas.microsoft.com/office/drawing/2014/main" id="{2A5A56C7-5EA0-5D40-8D60-DC334B49BA8B}"/>
              </a:ext>
            </a:extLst>
          </p:cNvPr>
          <p:cNvCxnSpPr>
            <a:cxnSpLocks/>
            <a:stCxn id="24" idx="3"/>
            <a:endCxn id="45" idx="1"/>
          </p:cNvCxnSpPr>
          <p:nvPr/>
        </p:nvCxnSpPr>
        <p:spPr>
          <a:xfrm>
            <a:off x="7521838" y="487913"/>
            <a:ext cx="1983994" cy="7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B2B70CD-7694-AD46-9C8D-F5F81BC9C47C}"/>
              </a:ext>
            </a:extLst>
          </p:cNvPr>
          <p:cNvCxnSpPr>
            <a:cxnSpLocks/>
            <a:endCxn id="13" idx="0"/>
          </p:cNvCxnSpPr>
          <p:nvPr/>
        </p:nvCxnSpPr>
        <p:spPr>
          <a:xfrm>
            <a:off x="9331148" y="1030871"/>
            <a:ext cx="1345881" cy="1937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881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7E6896-9DF8-A64A-803C-AE02C0F47F37}"/>
              </a:ext>
            </a:extLst>
          </p:cNvPr>
          <p:cNvPicPr>
            <a:picLocks noChangeAspect="1"/>
          </p:cNvPicPr>
          <p:nvPr/>
        </p:nvPicPr>
        <p:blipFill>
          <a:blip r:embed="rId3"/>
          <a:stretch>
            <a:fillRect/>
          </a:stretch>
        </p:blipFill>
        <p:spPr>
          <a:xfrm>
            <a:off x="2524810" y="125182"/>
            <a:ext cx="6923990" cy="6556048"/>
          </a:xfrm>
          <a:prstGeom prst="rect">
            <a:avLst/>
          </a:prstGeom>
        </p:spPr>
      </p:pic>
    </p:spTree>
    <p:extLst>
      <p:ext uri="{BB962C8B-B14F-4D97-AF65-F5344CB8AC3E}">
        <p14:creationId xmlns:p14="http://schemas.microsoft.com/office/powerpoint/2010/main" val="2373674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EEDB-3241-5C4B-AC11-5528E7B8201C}"/>
              </a:ext>
            </a:extLst>
          </p:cNvPr>
          <p:cNvSpPr>
            <a:spLocks noGrp="1"/>
          </p:cNvSpPr>
          <p:nvPr>
            <p:ph type="title"/>
          </p:nvPr>
        </p:nvSpPr>
        <p:spPr>
          <a:xfrm>
            <a:off x="939800" y="649196"/>
            <a:ext cx="10744200" cy="1325563"/>
          </a:xfrm>
        </p:spPr>
        <p:txBody>
          <a:bodyPr>
            <a:normAutofit/>
          </a:bodyPr>
          <a:lstStyle/>
          <a:p>
            <a:pPr lvl="1"/>
            <a:r>
              <a:rPr lang="it-IT" sz="3200" b="1">
                <a:latin typeface="+mn-lt"/>
              </a:rPr>
              <a:t>Align summative assessment to levels of complexity</a:t>
            </a:r>
          </a:p>
        </p:txBody>
      </p:sp>
      <p:pic>
        <p:nvPicPr>
          <p:cNvPr id="6" name="Picture 5">
            <a:extLst>
              <a:ext uri="{FF2B5EF4-FFF2-40B4-BE49-F238E27FC236}">
                <a16:creationId xmlns:a16="http://schemas.microsoft.com/office/drawing/2014/main" id="{DB1E55B4-2634-A54F-B6A3-2D8F30AE2646}"/>
              </a:ext>
            </a:extLst>
          </p:cNvPr>
          <p:cNvPicPr>
            <a:picLocks noChangeAspect="1"/>
          </p:cNvPicPr>
          <p:nvPr/>
        </p:nvPicPr>
        <p:blipFill>
          <a:blip r:embed="rId3"/>
          <a:stretch>
            <a:fillRect/>
          </a:stretch>
        </p:blipFill>
        <p:spPr>
          <a:xfrm>
            <a:off x="2693712" y="1974759"/>
            <a:ext cx="5871692" cy="4317012"/>
          </a:xfrm>
          <a:prstGeom prst="rect">
            <a:avLst/>
          </a:prstGeom>
        </p:spPr>
      </p:pic>
    </p:spTree>
    <p:extLst>
      <p:ext uri="{BB962C8B-B14F-4D97-AF65-F5344CB8AC3E}">
        <p14:creationId xmlns:p14="http://schemas.microsoft.com/office/powerpoint/2010/main" val="38207091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8CE193-2B59-DF46-85BC-53C9FCDF482E}"/>
              </a:ext>
            </a:extLst>
          </p:cNvPr>
          <p:cNvPicPr>
            <a:picLocks noChangeAspect="1"/>
          </p:cNvPicPr>
          <p:nvPr/>
        </p:nvPicPr>
        <p:blipFill>
          <a:blip r:embed="rId2"/>
          <a:stretch>
            <a:fillRect/>
          </a:stretch>
        </p:blipFill>
        <p:spPr>
          <a:xfrm>
            <a:off x="2452390" y="461666"/>
            <a:ext cx="6533186" cy="1415533"/>
          </a:xfrm>
          <a:prstGeom prst="rect">
            <a:avLst/>
          </a:prstGeom>
        </p:spPr>
      </p:pic>
      <p:sp>
        <p:nvSpPr>
          <p:cNvPr id="4" name="Rectangle 3">
            <a:extLst>
              <a:ext uri="{FF2B5EF4-FFF2-40B4-BE49-F238E27FC236}">
                <a16:creationId xmlns:a16="http://schemas.microsoft.com/office/drawing/2014/main" id="{78199B50-41A5-E345-AC1A-41F94E655697}"/>
              </a:ext>
            </a:extLst>
          </p:cNvPr>
          <p:cNvSpPr/>
          <p:nvPr/>
        </p:nvSpPr>
        <p:spPr>
          <a:xfrm>
            <a:off x="1812241" y="461665"/>
            <a:ext cx="4720180" cy="6174662"/>
          </a:xfrm>
          <a:prstGeom prst="rect">
            <a:avLst/>
          </a:prstGeom>
          <a:solidFill>
            <a:srgbClr val="C00000">
              <a:alpha val="8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7AF100C1-D09F-2742-A53A-BD5F4DD556A9}"/>
              </a:ext>
            </a:extLst>
          </p:cNvPr>
          <p:cNvSpPr/>
          <p:nvPr/>
        </p:nvSpPr>
        <p:spPr>
          <a:xfrm>
            <a:off x="6532422" y="461665"/>
            <a:ext cx="3938935" cy="6174662"/>
          </a:xfrm>
          <a:prstGeom prst="rect">
            <a:avLst/>
          </a:prstGeom>
          <a:solidFill>
            <a:schemeClr val="accent6">
              <a:lumMod val="40000"/>
              <a:lumOff val="60000"/>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ctangle 1">
            <a:extLst>
              <a:ext uri="{FF2B5EF4-FFF2-40B4-BE49-F238E27FC236}">
                <a16:creationId xmlns:a16="http://schemas.microsoft.com/office/drawing/2014/main" id="{46770648-DC33-E046-86DD-72FF048F8064}"/>
              </a:ext>
            </a:extLst>
          </p:cNvPr>
          <p:cNvSpPr/>
          <p:nvPr/>
        </p:nvSpPr>
        <p:spPr>
          <a:xfrm>
            <a:off x="3283924" y="0"/>
            <a:ext cx="6341801" cy="461665"/>
          </a:xfrm>
          <a:prstGeom prst="rect">
            <a:avLst/>
          </a:prstGeom>
        </p:spPr>
        <p:txBody>
          <a:bodyPr wrap="none">
            <a:spAutoFit/>
          </a:bodyPr>
          <a:lstStyle/>
          <a:p>
            <a:r>
              <a:rPr lang="en-US" sz="2400" b="1"/>
              <a:t>Potential tools for summative assessment</a:t>
            </a:r>
            <a:endParaRPr lang="it-IT" sz="2400" b="1"/>
          </a:p>
        </p:txBody>
      </p:sp>
      <p:sp>
        <p:nvSpPr>
          <p:cNvPr id="3" name="Rectangle 2">
            <a:extLst>
              <a:ext uri="{FF2B5EF4-FFF2-40B4-BE49-F238E27FC236}">
                <a16:creationId xmlns:a16="http://schemas.microsoft.com/office/drawing/2014/main" id="{CDE8C051-CEEB-A54C-AF68-FF0FB3B69908}"/>
              </a:ext>
            </a:extLst>
          </p:cNvPr>
          <p:cNvSpPr/>
          <p:nvPr/>
        </p:nvSpPr>
        <p:spPr>
          <a:xfrm>
            <a:off x="2009682" y="1970798"/>
            <a:ext cx="4231795" cy="4708981"/>
          </a:xfrm>
          <a:prstGeom prst="rect">
            <a:avLst/>
          </a:prstGeom>
        </p:spPr>
        <p:txBody>
          <a:bodyPr wrap="square">
            <a:spAutoFit/>
          </a:bodyPr>
          <a:lstStyle/>
          <a:p>
            <a:r>
              <a:rPr lang="en-US" sz="2000">
                <a:latin typeface="Corbel" panose="020B0503020204020204" pitchFamily="34" charset="0"/>
              </a:rPr>
              <a:t>Questionnaires</a:t>
            </a:r>
          </a:p>
          <a:p>
            <a:pPr marL="342900" lvl="3" indent="-342900">
              <a:buSzPct val="100000"/>
              <a:buFont typeface="Courier New" panose="02070309020205020404" pitchFamily="49" charset="0"/>
              <a:buChar char="o"/>
            </a:pPr>
            <a:r>
              <a:rPr lang="en-US" sz="2000">
                <a:latin typeface="Corbel" panose="020B0503020204020204" pitchFamily="34" charset="0"/>
              </a:rPr>
              <a:t>Google forms</a:t>
            </a:r>
          </a:p>
          <a:p>
            <a:pPr marL="342900" lvl="3" indent="-342900">
              <a:buSzPct val="100000"/>
              <a:buFont typeface="Courier New" panose="02070309020205020404" pitchFamily="49" charset="0"/>
              <a:buChar char="o"/>
            </a:pPr>
            <a:r>
              <a:rPr lang="en-US" sz="2000">
                <a:latin typeface="Corbel" panose="020B0503020204020204" pitchFamily="34" charset="0"/>
              </a:rPr>
              <a:t>Socrative</a:t>
            </a:r>
          </a:p>
          <a:p>
            <a:pPr marL="342900" lvl="3" indent="-342900">
              <a:buSzPct val="100000"/>
              <a:buFont typeface="Courier New" panose="02070309020205020404" pitchFamily="49" charset="0"/>
              <a:buChar char="o"/>
            </a:pPr>
            <a:r>
              <a:rPr lang="en-US" sz="2000">
                <a:latin typeface="Corbel" panose="020B0503020204020204" pitchFamily="34" charset="0"/>
              </a:rPr>
              <a:t>MentiMeter</a:t>
            </a:r>
          </a:p>
          <a:p>
            <a:pPr marL="342900" lvl="3" indent="-342900">
              <a:buSzPct val="100000"/>
              <a:buFont typeface="Courier New" panose="02070309020205020404" pitchFamily="49" charset="0"/>
              <a:buChar char="o"/>
            </a:pPr>
            <a:r>
              <a:rPr lang="en-US" sz="2000">
                <a:latin typeface="Corbel" panose="020B0503020204020204" pitchFamily="34" charset="0"/>
              </a:rPr>
              <a:t>Raise hands </a:t>
            </a:r>
          </a:p>
          <a:p>
            <a:pPr marL="342900" lvl="3" indent="-342900">
              <a:buSzPct val="100000"/>
              <a:buFont typeface="Courier New" panose="02070309020205020404" pitchFamily="49" charset="0"/>
              <a:buChar char="o"/>
            </a:pPr>
            <a:r>
              <a:rPr lang="en-US" sz="2000">
                <a:latin typeface="Corbel" panose="020B0503020204020204" pitchFamily="34" charset="0"/>
              </a:rPr>
              <a:t>Cliquer/sticky notes</a:t>
            </a:r>
          </a:p>
          <a:p>
            <a:pPr marL="342900" lvl="3" indent="-342900">
              <a:buSzPct val="100000"/>
              <a:buFont typeface="Courier New" panose="02070309020205020404" pitchFamily="49" charset="0"/>
              <a:buChar char="o"/>
            </a:pPr>
            <a:r>
              <a:rPr lang="en-US" sz="2000">
                <a:latin typeface="Corbel" panose="020B0503020204020204" pitchFamily="34" charset="0"/>
              </a:rPr>
              <a:t>MCQs</a:t>
            </a:r>
          </a:p>
          <a:p>
            <a:r>
              <a:rPr lang="en-US" sz="2000">
                <a:latin typeface="Corbel" panose="020B0503020204020204" pitchFamily="34" charset="0"/>
              </a:rPr>
              <a:t>- One up one down (+/-)</a:t>
            </a:r>
          </a:p>
          <a:p>
            <a:r>
              <a:rPr lang="en-US" sz="2000">
                <a:latin typeface="Corbel" panose="020B0503020204020204" pitchFamily="34" charset="0"/>
              </a:rPr>
              <a:t>- </a:t>
            </a:r>
            <a:r>
              <a:rPr lang="en-US" sz="2000" b="1">
                <a:latin typeface="Corbel" panose="020B0503020204020204" pitchFamily="34" charset="0"/>
              </a:rPr>
              <a:t>Portfolio</a:t>
            </a:r>
          </a:p>
          <a:p>
            <a:r>
              <a:rPr lang="en-US" sz="2000">
                <a:latin typeface="Corbel" panose="020B0503020204020204" pitchFamily="34" charset="0"/>
              </a:rPr>
              <a:t>- Discussions/brainstormings</a:t>
            </a:r>
          </a:p>
          <a:p>
            <a:r>
              <a:rPr lang="en-US" sz="2000">
                <a:latin typeface="Corbel" panose="020B0503020204020204" pitchFamily="34" charset="0"/>
              </a:rPr>
              <a:t>- Concept maps</a:t>
            </a:r>
          </a:p>
          <a:p>
            <a:r>
              <a:rPr lang="en-US" sz="2000">
                <a:latin typeface="Corbel" panose="020B0503020204020204" pitchFamily="34" charset="0"/>
              </a:rPr>
              <a:t>- </a:t>
            </a:r>
            <a:r>
              <a:rPr lang="en-US" sz="2000" b="1">
                <a:latin typeface="Corbel" panose="020B0503020204020204" pitchFamily="34" charset="0"/>
              </a:rPr>
              <a:t>Rubrics</a:t>
            </a:r>
          </a:p>
          <a:p>
            <a:r>
              <a:rPr lang="en-US" sz="2000" b="1">
                <a:latin typeface="Corbel" panose="020B0503020204020204" pitchFamily="34" charset="0"/>
              </a:rPr>
              <a:t>- Self-assessment/self-feedback</a:t>
            </a:r>
          </a:p>
          <a:p>
            <a:r>
              <a:rPr lang="en-US" sz="2000" b="1">
                <a:latin typeface="Corbel" panose="020B0503020204020204" pitchFamily="34" charset="0"/>
              </a:rPr>
              <a:t>- Peer assessment</a:t>
            </a:r>
          </a:p>
          <a:p>
            <a:r>
              <a:rPr lang="en-US" sz="2000">
                <a:latin typeface="Corbel" panose="020B0503020204020204" pitchFamily="34" charset="0"/>
              </a:rPr>
              <a:t>- Fist of five</a:t>
            </a:r>
          </a:p>
        </p:txBody>
      </p:sp>
      <p:sp>
        <p:nvSpPr>
          <p:cNvPr id="6" name="Rectangle 5">
            <a:extLst>
              <a:ext uri="{FF2B5EF4-FFF2-40B4-BE49-F238E27FC236}">
                <a16:creationId xmlns:a16="http://schemas.microsoft.com/office/drawing/2014/main" id="{48A6989F-18AB-794C-8E0B-DA14BFBDAE1E}"/>
              </a:ext>
            </a:extLst>
          </p:cNvPr>
          <p:cNvSpPr/>
          <p:nvPr/>
        </p:nvSpPr>
        <p:spPr>
          <a:xfrm>
            <a:off x="6684821" y="2133525"/>
            <a:ext cx="3745929" cy="4401205"/>
          </a:xfrm>
          <a:prstGeom prst="rect">
            <a:avLst/>
          </a:prstGeom>
        </p:spPr>
        <p:txBody>
          <a:bodyPr wrap="square">
            <a:spAutoFit/>
          </a:bodyPr>
          <a:lstStyle/>
          <a:p>
            <a:r>
              <a:rPr lang="en-US" sz="2000"/>
              <a:t>- Written test</a:t>
            </a:r>
          </a:p>
          <a:p>
            <a:pPr lvl="1"/>
            <a:r>
              <a:rPr lang="en-US" sz="2000"/>
              <a:t>- MCQ</a:t>
            </a:r>
          </a:p>
          <a:p>
            <a:pPr lvl="1"/>
            <a:r>
              <a:rPr lang="en-US" sz="2000"/>
              <a:t>- Open ended questions</a:t>
            </a:r>
          </a:p>
          <a:p>
            <a:pPr lvl="1"/>
            <a:r>
              <a:rPr lang="en-US" sz="2000"/>
              <a:t>- Essay</a:t>
            </a:r>
          </a:p>
          <a:p>
            <a:pPr lvl="1"/>
            <a:r>
              <a:rPr lang="en-US" sz="2000"/>
              <a:t>- Problem solving</a:t>
            </a:r>
          </a:p>
          <a:p>
            <a:r>
              <a:rPr lang="en-US" sz="2000"/>
              <a:t>- Oral test</a:t>
            </a:r>
          </a:p>
          <a:p>
            <a:r>
              <a:rPr lang="en-US" sz="2000"/>
              <a:t>- Practical test</a:t>
            </a:r>
          </a:p>
          <a:p>
            <a:r>
              <a:rPr lang="en-US" sz="2000"/>
              <a:t>- </a:t>
            </a:r>
            <a:r>
              <a:rPr lang="en-US" sz="2000" b="1"/>
              <a:t>Portfolio</a:t>
            </a:r>
            <a:r>
              <a:rPr lang="en-US" sz="2000"/>
              <a:t> </a:t>
            </a:r>
          </a:p>
          <a:p>
            <a:r>
              <a:rPr lang="en-US" sz="2000"/>
              <a:t>- Report</a:t>
            </a:r>
          </a:p>
          <a:p>
            <a:r>
              <a:rPr lang="en-US" sz="2000"/>
              <a:t>- </a:t>
            </a:r>
            <a:r>
              <a:rPr lang="en-US" sz="2000" b="1"/>
              <a:t>Rubrics</a:t>
            </a:r>
            <a:endParaRPr lang="en-US" sz="2000"/>
          </a:p>
          <a:p>
            <a:r>
              <a:rPr lang="en-US" sz="2000"/>
              <a:t>- students’ presentations</a:t>
            </a:r>
          </a:p>
          <a:p>
            <a:r>
              <a:rPr lang="en-US" sz="2000" b="1"/>
              <a:t>- Self-evaluation</a:t>
            </a:r>
          </a:p>
          <a:p>
            <a:r>
              <a:rPr lang="en-US" sz="2000" b="1"/>
              <a:t>- Peer assessment</a:t>
            </a:r>
          </a:p>
          <a:p>
            <a:endParaRPr lang="en-US" sz="2000"/>
          </a:p>
        </p:txBody>
      </p:sp>
    </p:spTree>
    <p:extLst>
      <p:ext uri="{BB962C8B-B14F-4D97-AF65-F5344CB8AC3E}">
        <p14:creationId xmlns:p14="http://schemas.microsoft.com/office/powerpoint/2010/main" val="8249618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9CBF8-5242-C74F-87C2-02375D44AE59}"/>
              </a:ext>
            </a:extLst>
          </p:cNvPr>
          <p:cNvSpPr>
            <a:spLocks noGrp="1"/>
          </p:cNvSpPr>
          <p:nvPr>
            <p:ph type="title"/>
          </p:nvPr>
        </p:nvSpPr>
        <p:spPr>
          <a:xfrm>
            <a:off x="4967834" y="2466797"/>
            <a:ext cx="2164486" cy="1325563"/>
          </a:xfrm>
        </p:spPr>
        <p:txBody>
          <a:bodyPr/>
          <a:lstStyle/>
          <a:p>
            <a:r>
              <a:rPr lang="en-US" sz="4800"/>
              <a:t>Rubrics</a:t>
            </a:r>
            <a:endParaRPr lang="it-IT" sz="4800"/>
          </a:p>
        </p:txBody>
      </p:sp>
    </p:spTree>
    <p:extLst>
      <p:ext uri="{BB962C8B-B14F-4D97-AF65-F5344CB8AC3E}">
        <p14:creationId xmlns:p14="http://schemas.microsoft.com/office/powerpoint/2010/main" val="13274079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392419" y="897370"/>
            <a:ext cx="3219151" cy="523220"/>
          </a:xfrm>
          <a:prstGeom prst="rect">
            <a:avLst/>
          </a:prstGeom>
          <a:noFill/>
        </p:spPr>
        <p:txBody>
          <a:bodyPr wrap="none" rtlCol="0">
            <a:spAutoFit/>
          </a:bodyPr>
          <a:lstStyle/>
          <a:p>
            <a:r>
              <a:rPr lang="en-US" sz="2800" b="1" dirty="0"/>
              <a:t>What is a Rubric?</a:t>
            </a:r>
          </a:p>
        </p:txBody>
      </p:sp>
      <p:sp>
        <p:nvSpPr>
          <p:cNvPr id="3" name="Rectangle 2"/>
          <p:cNvSpPr/>
          <p:nvPr/>
        </p:nvSpPr>
        <p:spPr>
          <a:xfrm>
            <a:off x="2955757" y="2353724"/>
            <a:ext cx="7110664" cy="1754326"/>
          </a:xfrm>
          <a:prstGeom prst="rect">
            <a:avLst/>
          </a:prstGeom>
        </p:spPr>
        <p:txBody>
          <a:bodyPr wrap="square">
            <a:spAutoFit/>
          </a:bodyPr>
          <a:lstStyle/>
          <a:p>
            <a:r>
              <a:rPr lang="en-US" sz="3600" dirty="0">
                <a:solidFill>
                  <a:srgbClr val="555555"/>
                </a:solidFill>
                <a:latin typeface="Corbel" charset="0"/>
                <a:ea typeface="Corbel" charset="0"/>
                <a:cs typeface="Corbel" charset="0"/>
              </a:rPr>
              <a:t>A rubric is a </a:t>
            </a:r>
            <a:r>
              <a:rPr lang="en-US" sz="3600" b="1" dirty="0">
                <a:solidFill>
                  <a:srgbClr val="555555"/>
                </a:solidFill>
                <a:latin typeface="Corbel" charset="0"/>
                <a:ea typeface="Corbel" charset="0"/>
                <a:cs typeface="Corbel" charset="0"/>
              </a:rPr>
              <a:t>scoring tool </a:t>
            </a:r>
            <a:r>
              <a:rPr lang="en-US" sz="3600" dirty="0">
                <a:solidFill>
                  <a:srgbClr val="555555"/>
                </a:solidFill>
                <a:latin typeface="Corbel" charset="0"/>
                <a:ea typeface="Corbel" charset="0"/>
                <a:cs typeface="Corbel" charset="0"/>
              </a:rPr>
              <a:t>used to evaluate student performance on various types of assignments</a:t>
            </a:r>
            <a:endParaRPr lang="en-US" sz="3600" dirty="0">
              <a:latin typeface="Corbel" charset="0"/>
              <a:ea typeface="Corbel" charset="0"/>
              <a:cs typeface="Corbel" charset="0"/>
            </a:endParaRPr>
          </a:p>
        </p:txBody>
      </p:sp>
    </p:spTree>
    <p:extLst>
      <p:ext uri="{BB962C8B-B14F-4D97-AF65-F5344CB8AC3E}">
        <p14:creationId xmlns:p14="http://schemas.microsoft.com/office/powerpoint/2010/main" val="17350451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16001" y="1501160"/>
            <a:ext cx="4188005" cy="3629603"/>
          </a:xfrm>
          <a:prstGeom prst="rect">
            <a:avLst/>
          </a:prstGeom>
        </p:spPr>
      </p:pic>
      <p:sp>
        <p:nvSpPr>
          <p:cNvPr id="6" name="Slide Number Placeholder 3"/>
          <p:cNvSpPr>
            <a:spLocks noGrp="1"/>
          </p:cNvSpPr>
          <p:nvPr>
            <p:ph type="sldNum" sz="quarter" idx="12"/>
          </p:nvPr>
        </p:nvSpPr>
        <p:spPr bwMode="auto">
          <a:xfrm>
            <a:off x="8077200" y="6356351"/>
            <a:ext cx="2133600" cy="3651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MS PGothic" charset="0"/>
                <a:cs typeface="MS PGothic" charset="0"/>
              </a:defRPr>
            </a:lvl1pPr>
            <a:lvl2pPr marL="742950" indent="-285750">
              <a:defRPr sz="2400">
                <a:solidFill>
                  <a:schemeClr val="tx1"/>
                </a:solidFill>
                <a:latin typeface="Verdana" charset="0"/>
                <a:ea typeface="MS PGothic" charset="0"/>
                <a:cs typeface="MS PGothic" charset="0"/>
              </a:defRPr>
            </a:lvl2pPr>
            <a:lvl3pPr marL="1143000" indent="-228600">
              <a:defRPr sz="2400">
                <a:solidFill>
                  <a:schemeClr val="tx1"/>
                </a:solidFill>
                <a:latin typeface="Verdana" charset="0"/>
                <a:ea typeface="MS PGothic" charset="0"/>
                <a:cs typeface="MS PGothic" charset="0"/>
              </a:defRPr>
            </a:lvl3pPr>
            <a:lvl4pPr marL="1600200" indent="-228600">
              <a:defRPr sz="2400">
                <a:solidFill>
                  <a:schemeClr val="tx1"/>
                </a:solidFill>
                <a:latin typeface="Verdana" charset="0"/>
                <a:ea typeface="MS PGothic" charset="0"/>
                <a:cs typeface="MS PGothic" charset="0"/>
              </a:defRPr>
            </a:lvl4pPr>
            <a:lvl5pPr marL="2057400" indent="-228600">
              <a:defRPr sz="2400">
                <a:solidFill>
                  <a:schemeClr val="tx1"/>
                </a:solidFill>
                <a:latin typeface="Verdana"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Verdana"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Verdana"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Verdana"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Verdana" charset="0"/>
                <a:ea typeface="MS PGothic" charset="0"/>
                <a:cs typeface="MS PGothic" charset="0"/>
              </a:defRPr>
            </a:lvl9pPr>
          </a:lstStyle>
          <a:p>
            <a:fld id="{209C59E0-73D2-0448-8087-D2F80F4D6835}" type="slidenum">
              <a:rPr lang="en-US" sz="1400">
                <a:solidFill>
                  <a:srgbClr val="FFFFFF"/>
                </a:solidFill>
              </a:rPr>
              <a:pPr/>
              <a:t>75</a:t>
            </a:fld>
            <a:endParaRPr lang="en-US" sz="1400">
              <a:solidFill>
                <a:srgbClr val="FFFFFF"/>
              </a:solidFill>
            </a:endParaRPr>
          </a:p>
        </p:txBody>
      </p:sp>
      <p:sp>
        <p:nvSpPr>
          <p:cNvPr id="7" name="Rectangle 2"/>
          <p:cNvSpPr>
            <a:spLocks noGrp="1" noChangeArrowheads="1"/>
          </p:cNvSpPr>
          <p:nvPr>
            <p:ph type="title" idx="4294967295"/>
          </p:nvPr>
        </p:nvSpPr>
        <p:spPr>
          <a:xfrm>
            <a:off x="1524000" y="50631"/>
            <a:ext cx="8540750" cy="839787"/>
          </a:xfrm>
        </p:spPr>
        <p:txBody>
          <a:bodyPr anchorCtr="1"/>
          <a:lstStyle/>
          <a:p>
            <a:pPr>
              <a:defRPr/>
            </a:pPr>
            <a:r>
              <a:rPr lang="en-US" dirty="0">
                <a:ea typeface="+mj-ea"/>
                <a:cs typeface="+mj-cs"/>
              </a:rPr>
              <a:t>What is a </a:t>
            </a:r>
            <a:r>
              <a:rPr lang="en-US" u="sng" dirty="0">
                <a:ea typeface="+mj-ea"/>
                <a:cs typeface="+mj-cs"/>
              </a:rPr>
              <a:t>rubric</a:t>
            </a:r>
            <a:r>
              <a:rPr lang="en-US" dirty="0">
                <a:ea typeface="+mj-ea"/>
                <a:cs typeface="+mj-cs"/>
              </a:rPr>
              <a:t>?</a:t>
            </a:r>
          </a:p>
        </p:txBody>
      </p:sp>
      <p:sp>
        <p:nvSpPr>
          <p:cNvPr id="8" name="Rectangle 3"/>
          <p:cNvSpPr txBox="1">
            <a:spLocks noChangeArrowheads="1"/>
          </p:cNvSpPr>
          <p:nvPr/>
        </p:nvSpPr>
        <p:spPr>
          <a:xfrm>
            <a:off x="5670331" y="1066800"/>
            <a:ext cx="4769069" cy="55626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ct val="0"/>
              </a:spcBef>
            </a:pPr>
            <a:r>
              <a:rPr lang="en-US" altLang="en-US" sz="2400">
                <a:latin typeface="Corbel" charset="0"/>
                <a:ea typeface="Corbel" charset="0"/>
                <a:cs typeface="Corbel" charset="0"/>
              </a:rPr>
              <a:t>A tool almost exclusively used to construct and grade assignments</a:t>
            </a:r>
          </a:p>
          <a:p>
            <a:pPr marL="0" indent="0">
              <a:lnSpc>
                <a:spcPct val="90000"/>
              </a:lnSpc>
              <a:spcBef>
                <a:spcPct val="0"/>
              </a:spcBef>
              <a:buNone/>
            </a:pPr>
            <a:endParaRPr lang="en-US" sz="2400" dirty="0">
              <a:latin typeface="Corbel" charset="0"/>
              <a:ea typeface="Corbel" charset="0"/>
              <a:cs typeface="Corbel" charset="0"/>
            </a:endParaRPr>
          </a:p>
          <a:p>
            <a:pPr>
              <a:lnSpc>
                <a:spcPct val="90000"/>
              </a:lnSpc>
              <a:spcBef>
                <a:spcPct val="0"/>
              </a:spcBef>
            </a:pPr>
            <a:r>
              <a:rPr lang="en-US" sz="2400" dirty="0">
                <a:latin typeface="Corbel" charset="0"/>
                <a:ea typeface="Corbel" charset="0"/>
                <a:cs typeface="Corbel" charset="0"/>
              </a:rPr>
              <a:t>Typically task/assignment-specific</a:t>
            </a:r>
          </a:p>
          <a:p>
            <a:pPr lvl="2">
              <a:lnSpc>
                <a:spcPct val="90000"/>
              </a:lnSpc>
              <a:spcBef>
                <a:spcPct val="0"/>
              </a:spcBef>
            </a:pPr>
            <a:endParaRPr lang="en-US" dirty="0">
              <a:latin typeface="Corbel" charset="0"/>
              <a:ea typeface="Corbel" charset="0"/>
              <a:cs typeface="Corbel" charset="0"/>
            </a:endParaRPr>
          </a:p>
          <a:p>
            <a:pPr>
              <a:lnSpc>
                <a:spcPct val="90000"/>
              </a:lnSpc>
              <a:spcBef>
                <a:spcPct val="0"/>
              </a:spcBef>
            </a:pPr>
            <a:r>
              <a:rPr lang="en-US" sz="2400" dirty="0">
                <a:latin typeface="Corbel" charset="0"/>
                <a:ea typeface="Corbel" charset="0"/>
                <a:cs typeface="Corbel" charset="0"/>
              </a:rPr>
              <a:t>Articulates all learning goals or skills required in the work product, </a:t>
            </a:r>
            <a:r>
              <a:rPr lang="en-US" sz="2400" u="sng" dirty="0">
                <a:latin typeface="Corbel" charset="0"/>
                <a:ea typeface="Corbel" charset="0"/>
                <a:cs typeface="Corbel" charset="0"/>
              </a:rPr>
              <a:t>plus:</a:t>
            </a:r>
            <a:r>
              <a:rPr lang="en-US" sz="2400" dirty="0">
                <a:latin typeface="Corbel" charset="0"/>
                <a:ea typeface="Corbel" charset="0"/>
                <a:cs typeface="Corbel" charset="0"/>
              </a:rPr>
              <a:t> </a:t>
            </a:r>
          </a:p>
          <a:p>
            <a:pPr marL="0" indent="0">
              <a:lnSpc>
                <a:spcPct val="90000"/>
              </a:lnSpc>
              <a:spcBef>
                <a:spcPct val="0"/>
              </a:spcBef>
              <a:buNone/>
            </a:pPr>
            <a:endParaRPr lang="en-US" sz="2400" dirty="0">
              <a:latin typeface="Corbel" charset="0"/>
              <a:ea typeface="Corbel" charset="0"/>
              <a:cs typeface="Corbel" charset="0"/>
            </a:endParaRPr>
          </a:p>
          <a:p>
            <a:pPr>
              <a:lnSpc>
                <a:spcPct val="90000"/>
              </a:lnSpc>
              <a:spcBef>
                <a:spcPct val="0"/>
              </a:spcBef>
            </a:pPr>
            <a:r>
              <a:rPr lang="en-US" sz="2400" dirty="0">
                <a:latin typeface="Corbel" charset="0"/>
                <a:ea typeface="Corbel" charset="0"/>
                <a:cs typeface="Corbel" charset="0"/>
              </a:rPr>
              <a:t>Specific continuum of descriptors from poorest to best performance (grade)</a:t>
            </a:r>
          </a:p>
          <a:p>
            <a:pPr marL="0" indent="0">
              <a:lnSpc>
                <a:spcPct val="90000"/>
              </a:lnSpc>
              <a:spcBef>
                <a:spcPct val="0"/>
              </a:spcBef>
              <a:buNone/>
            </a:pPr>
            <a:endParaRPr lang="en-US" sz="2400" dirty="0">
              <a:latin typeface="Corbel" charset="0"/>
              <a:ea typeface="Corbel" charset="0"/>
              <a:cs typeface="Corbel" charset="0"/>
            </a:endParaRPr>
          </a:p>
          <a:p>
            <a:pPr>
              <a:lnSpc>
                <a:spcPct val="90000"/>
              </a:lnSpc>
              <a:spcBef>
                <a:spcPct val="0"/>
              </a:spcBef>
            </a:pPr>
            <a:r>
              <a:rPr lang="en-US" altLang="en-US" sz="2400" dirty="0">
                <a:latin typeface="Corbel" charset="0"/>
                <a:ea typeface="Corbel" charset="0"/>
                <a:cs typeface="Corbel" charset="0"/>
              </a:rPr>
              <a:t>Must lay out exactly what a student is supposed to be doing/showing they can do, in a given assignment </a:t>
            </a:r>
            <a:endParaRPr lang="en-US" sz="2400" dirty="0">
              <a:latin typeface="Corbel" charset="0"/>
              <a:ea typeface="Corbel" charset="0"/>
              <a:cs typeface="Corbel" charset="0"/>
            </a:endParaRPr>
          </a:p>
        </p:txBody>
      </p:sp>
    </p:spTree>
    <p:extLst>
      <p:ext uri="{BB962C8B-B14F-4D97-AF65-F5344CB8AC3E}">
        <p14:creationId xmlns:p14="http://schemas.microsoft.com/office/powerpoint/2010/main" val="40592095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855075" y="1344673"/>
            <a:ext cx="8607973" cy="4832092"/>
          </a:xfrm>
          <a:prstGeom prst="rect">
            <a:avLst/>
          </a:prstGeom>
        </p:spPr>
        <p:txBody>
          <a:bodyPr wrap="square">
            <a:spAutoFit/>
          </a:bodyPr>
          <a:lstStyle/>
          <a:p>
            <a:pPr marL="342900" indent="-342900">
              <a:buFont typeface="+mj-lt"/>
              <a:buAutoNum type="arabicPeriod"/>
            </a:pPr>
            <a:r>
              <a:rPr lang="en-US" sz="2800" b="1" dirty="0">
                <a:solidFill>
                  <a:srgbClr val="333330"/>
                </a:solidFill>
                <a:latin typeface="Corbel" charset="0"/>
                <a:ea typeface="Corbel" charset="0"/>
                <a:cs typeface="Corbel" charset="0"/>
              </a:rPr>
              <a:t>Task or Assignment Description </a:t>
            </a:r>
            <a:r>
              <a:rPr lang="en-US" sz="2800" dirty="0">
                <a:solidFill>
                  <a:srgbClr val="333330"/>
                </a:solidFill>
                <a:latin typeface="Corbel" charset="0"/>
                <a:ea typeface="Corbel" charset="0"/>
                <a:cs typeface="Corbel" charset="0"/>
              </a:rPr>
              <a:t>- describes the assignment/ projects etc.</a:t>
            </a:r>
          </a:p>
          <a:p>
            <a:pPr marL="342900" indent="-342900">
              <a:buFont typeface="+mj-lt"/>
              <a:buAutoNum type="arabicPeriod"/>
            </a:pPr>
            <a:endParaRPr lang="en-US" sz="2800" dirty="0">
              <a:solidFill>
                <a:srgbClr val="333330"/>
              </a:solidFill>
              <a:latin typeface="Corbel" charset="0"/>
              <a:ea typeface="Corbel" charset="0"/>
              <a:cs typeface="Corbel" charset="0"/>
            </a:endParaRPr>
          </a:p>
          <a:p>
            <a:pPr marL="342900" indent="-342900">
              <a:buFont typeface="+mj-lt"/>
              <a:buAutoNum type="arabicPeriod"/>
            </a:pPr>
            <a:r>
              <a:rPr lang="en-US" sz="2800" b="1" dirty="0">
                <a:solidFill>
                  <a:srgbClr val="333330"/>
                </a:solidFill>
                <a:latin typeface="Corbel" charset="0"/>
                <a:ea typeface="Corbel" charset="0"/>
                <a:cs typeface="Corbel" charset="0"/>
              </a:rPr>
              <a:t>Criteria</a:t>
            </a:r>
            <a:r>
              <a:rPr lang="en-US" sz="2800" dirty="0">
                <a:solidFill>
                  <a:srgbClr val="333330"/>
                </a:solidFill>
                <a:latin typeface="Corbel" charset="0"/>
                <a:ea typeface="Corbel" charset="0"/>
                <a:cs typeface="Corbel" charset="0"/>
              </a:rPr>
              <a:t> - categories of student behavior being measured</a:t>
            </a:r>
          </a:p>
          <a:p>
            <a:pPr marL="342900" indent="-342900">
              <a:buFont typeface="+mj-lt"/>
              <a:buAutoNum type="arabicPeriod"/>
            </a:pPr>
            <a:endParaRPr lang="en-US" sz="2800" dirty="0">
              <a:solidFill>
                <a:srgbClr val="333330"/>
              </a:solidFill>
              <a:latin typeface="Corbel" charset="0"/>
              <a:ea typeface="Corbel" charset="0"/>
              <a:cs typeface="Corbel" charset="0"/>
            </a:endParaRPr>
          </a:p>
          <a:p>
            <a:pPr marL="342900" indent="-342900">
              <a:buFont typeface="+mj-lt"/>
              <a:buAutoNum type="arabicPeriod"/>
            </a:pPr>
            <a:r>
              <a:rPr lang="en-US" sz="2800" b="1" dirty="0">
                <a:solidFill>
                  <a:srgbClr val="333330"/>
                </a:solidFill>
                <a:latin typeface="Corbel" charset="0"/>
                <a:ea typeface="Corbel" charset="0"/>
                <a:cs typeface="Corbel" charset="0"/>
              </a:rPr>
              <a:t>Levels</a:t>
            </a:r>
            <a:r>
              <a:rPr lang="en-US" sz="2800" dirty="0">
                <a:solidFill>
                  <a:srgbClr val="333330"/>
                </a:solidFill>
                <a:latin typeface="Corbel" charset="0"/>
                <a:ea typeface="Corbel" charset="0"/>
                <a:cs typeface="Corbel" charset="0"/>
              </a:rPr>
              <a:t> - degrees of completion, success, performances, etc.</a:t>
            </a:r>
          </a:p>
          <a:p>
            <a:pPr marL="342900" indent="-342900">
              <a:buFont typeface="+mj-lt"/>
              <a:buAutoNum type="arabicPeriod"/>
            </a:pPr>
            <a:endParaRPr lang="en-US" sz="2800" dirty="0">
              <a:solidFill>
                <a:srgbClr val="333330"/>
              </a:solidFill>
              <a:latin typeface="Corbel" charset="0"/>
              <a:ea typeface="Corbel" charset="0"/>
              <a:cs typeface="Corbel" charset="0"/>
            </a:endParaRPr>
          </a:p>
          <a:p>
            <a:pPr marL="342900" indent="-342900">
              <a:buFont typeface="+mj-lt"/>
              <a:buAutoNum type="arabicPeriod"/>
            </a:pPr>
            <a:r>
              <a:rPr lang="en-US" sz="2800" b="1" dirty="0">
                <a:solidFill>
                  <a:srgbClr val="333330"/>
                </a:solidFill>
                <a:latin typeface="Corbel" charset="0"/>
                <a:ea typeface="Corbel" charset="0"/>
                <a:cs typeface="Corbel" charset="0"/>
              </a:rPr>
              <a:t>Standards for Performance </a:t>
            </a:r>
            <a:r>
              <a:rPr lang="en-US" sz="2800" dirty="0">
                <a:solidFill>
                  <a:srgbClr val="333330"/>
                </a:solidFill>
                <a:latin typeface="Corbel" charset="0"/>
                <a:ea typeface="Corbel" charset="0"/>
                <a:cs typeface="Corbel" charset="0"/>
              </a:rPr>
              <a:t>- describe the intersection of levels and criteria</a:t>
            </a:r>
          </a:p>
        </p:txBody>
      </p:sp>
      <p:sp>
        <p:nvSpPr>
          <p:cNvPr id="5" name="Rectangle 4"/>
          <p:cNvSpPr/>
          <p:nvPr/>
        </p:nvSpPr>
        <p:spPr>
          <a:xfrm>
            <a:off x="3152593" y="296183"/>
            <a:ext cx="6037230" cy="646331"/>
          </a:xfrm>
          <a:prstGeom prst="rect">
            <a:avLst/>
          </a:prstGeom>
        </p:spPr>
        <p:txBody>
          <a:bodyPr wrap="none">
            <a:spAutoFit/>
          </a:bodyPr>
          <a:lstStyle/>
          <a:p>
            <a:r>
              <a:rPr lang="en-US" sz="3600" b="1" dirty="0">
                <a:solidFill>
                  <a:srgbClr val="333330"/>
                </a:solidFill>
                <a:latin typeface="Corbel" charset="0"/>
                <a:ea typeface="Corbel" charset="0"/>
                <a:cs typeface="Corbel" charset="0"/>
              </a:rPr>
              <a:t>A rubric has 4 basic elements:</a:t>
            </a:r>
            <a:endParaRPr lang="en-US" sz="3600" b="1" dirty="0">
              <a:latin typeface="Corbel" charset="0"/>
              <a:ea typeface="Corbel" charset="0"/>
              <a:cs typeface="Corbel" charset="0"/>
            </a:endParaRPr>
          </a:p>
        </p:txBody>
      </p:sp>
    </p:spTree>
    <p:extLst>
      <p:ext uri="{BB962C8B-B14F-4D97-AF65-F5344CB8AC3E}">
        <p14:creationId xmlns:p14="http://schemas.microsoft.com/office/powerpoint/2010/main" val="1168658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38748" y="162960"/>
            <a:ext cx="9144000" cy="6059110"/>
          </a:xfrm>
          <a:prstGeom prst="rect">
            <a:avLst/>
          </a:prstGeom>
        </p:spPr>
      </p:pic>
      <p:sp>
        <p:nvSpPr>
          <p:cNvPr id="6" name="Rectangle 5"/>
          <p:cNvSpPr/>
          <p:nvPr/>
        </p:nvSpPr>
        <p:spPr>
          <a:xfrm>
            <a:off x="1524000" y="6550223"/>
            <a:ext cx="4761186" cy="523220"/>
          </a:xfrm>
          <a:prstGeom prst="rect">
            <a:avLst/>
          </a:prstGeom>
        </p:spPr>
        <p:txBody>
          <a:bodyPr wrap="square">
            <a:spAutoFit/>
          </a:bodyPr>
          <a:lstStyle/>
          <a:p>
            <a:r>
              <a:rPr lang="en-US" dirty="0"/>
              <a:t>https://</a:t>
            </a:r>
            <a:r>
              <a:rPr lang="en-US" dirty="0" err="1"/>
              <a:t>www.mghihp.edu</a:t>
            </a:r>
            <a:r>
              <a:rPr lang="en-US" dirty="0"/>
              <a:t>/faculty-staff-faculty-compass/rubrics</a:t>
            </a:r>
          </a:p>
        </p:txBody>
      </p:sp>
    </p:spTree>
    <p:extLst>
      <p:ext uri="{BB962C8B-B14F-4D97-AF65-F5344CB8AC3E}">
        <p14:creationId xmlns:p14="http://schemas.microsoft.com/office/powerpoint/2010/main" val="732647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624418"/>
            <a:ext cx="9144000" cy="4959458"/>
          </a:xfrm>
          <a:prstGeom prst="rect">
            <a:avLst/>
          </a:prstGeom>
        </p:spPr>
      </p:pic>
      <p:sp>
        <p:nvSpPr>
          <p:cNvPr id="5" name="TextBox 4"/>
          <p:cNvSpPr txBox="1"/>
          <p:nvPr/>
        </p:nvSpPr>
        <p:spPr>
          <a:xfrm>
            <a:off x="4291265" y="517359"/>
            <a:ext cx="5312673" cy="461665"/>
          </a:xfrm>
          <a:prstGeom prst="rect">
            <a:avLst/>
          </a:prstGeom>
          <a:solidFill>
            <a:schemeClr val="bg1"/>
          </a:solidFill>
        </p:spPr>
        <p:txBody>
          <a:bodyPr wrap="none" rtlCol="0">
            <a:spAutoFit/>
          </a:bodyPr>
          <a:lstStyle/>
          <a:p>
            <a:r>
              <a:rPr lang="en-US" sz="2400" b="1" dirty="0">
                <a:solidFill>
                  <a:srgbClr val="FF0000"/>
                </a:solidFill>
              </a:rPr>
              <a:t>             ASSIGNMENT:                      </a:t>
            </a:r>
          </a:p>
        </p:txBody>
      </p:sp>
      <p:sp>
        <p:nvSpPr>
          <p:cNvPr id="6" name="TextBox 5"/>
          <p:cNvSpPr txBox="1"/>
          <p:nvPr/>
        </p:nvSpPr>
        <p:spPr>
          <a:xfrm>
            <a:off x="5818520" y="1323475"/>
            <a:ext cx="532518" cy="307777"/>
          </a:xfrm>
          <a:prstGeom prst="rect">
            <a:avLst/>
          </a:prstGeom>
          <a:solidFill>
            <a:schemeClr val="bg1"/>
          </a:solidFill>
        </p:spPr>
        <p:txBody>
          <a:bodyPr wrap="none" rtlCol="0">
            <a:spAutoFit/>
          </a:bodyPr>
          <a:lstStyle/>
          <a:p>
            <a:r>
              <a:rPr lang="en-US"/>
              <a:t>       </a:t>
            </a:r>
          </a:p>
        </p:txBody>
      </p:sp>
    </p:spTree>
    <p:extLst>
      <p:ext uri="{BB962C8B-B14F-4D97-AF65-F5344CB8AC3E}">
        <p14:creationId xmlns:p14="http://schemas.microsoft.com/office/powerpoint/2010/main" val="28695246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4001" y="156106"/>
            <a:ext cx="8229600" cy="556635"/>
          </a:xfrm>
        </p:spPr>
        <p:txBody>
          <a:bodyPr>
            <a:normAutofit/>
          </a:bodyPr>
          <a:lstStyle/>
          <a:p>
            <a:r>
              <a:rPr lang="en-US" b="1" dirty="0"/>
              <a:t>How to construct a Rubric</a:t>
            </a:r>
          </a:p>
        </p:txBody>
      </p:sp>
      <p:graphicFrame>
        <p:nvGraphicFramePr>
          <p:cNvPr id="5" name="Table 4"/>
          <p:cNvGraphicFramePr>
            <a:graphicFrameLocks noGrp="1"/>
          </p:cNvGraphicFramePr>
          <p:nvPr>
            <p:extLst>
              <p:ext uri="{D42A27DB-BD31-4B8C-83A1-F6EECF244321}">
                <p14:modId xmlns:p14="http://schemas.microsoft.com/office/powerpoint/2010/main" val="3874067930"/>
              </p:ext>
            </p:extLst>
          </p:nvPr>
        </p:nvGraphicFramePr>
        <p:xfrm>
          <a:off x="254001" y="712741"/>
          <a:ext cx="11751732" cy="5867929"/>
        </p:xfrm>
        <a:graphic>
          <a:graphicData uri="http://schemas.openxmlformats.org/drawingml/2006/table">
            <a:tbl>
              <a:tblPr bandRow="1">
                <a:tableStyleId>{5C22544A-7EE6-4342-B048-85BDC9FD1C3A}</a:tableStyleId>
              </a:tblPr>
              <a:tblGrid>
                <a:gridCol w="452121">
                  <a:extLst>
                    <a:ext uri="{9D8B030D-6E8A-4147-A177-3AD203B41FA5}">
                      <a16:colId xmlns:a16="http://schemas.microsoft.com/office/drawing/2014/main" val="20000"/>
                    </a:ext>
                  </a:extLst>
                </a:gridCol>
                <a:gridCol w="4278539">
                  <a:extLst>
                    <a:ext uri="{9D8B030D-6E8A-4147-A177-3AD203B41FA5}">
                      <a16:colId xmlns:a16="http://schemas.microsoft.com/office/drawing/2014/main" val="20001"/>
                    </a:ext>
                  </a:extLst>
                </a:gridCol>
                <a:gridCol w="7021072">
                  <a:extLst>
                    <a:ext uri="{9D8B030D-6E8A-4147-A177-3AD203B41FA5}">
                      <a16:colId xmlns:a16="http://schemas.microsoft.com/office/drawing/2014/main" val="20002"/>
                    </a:ext>
                  </a:extLst>
                </a:gridCol>
              </a:tblGrid>
              <a:tr h="1234958">
                <a:tc>
                  <a:txBody>
                    <a:bodyPr/>
                    <a:lstStyle/>
                    <a:p>
                      <a:r>
                        <a:rPr lang="en-US" sz="2200" dirty="0">
                          <a:latin typeface="Corbel" panose="020B0503020204020204" pitchFamily="34" charset="0"/>
                        </a:rPr>
                        <a:t>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200" b="1" dirty="0">
                          <a:latin typeface="Corbel" panose="020B0503020204020204" pitchFamily="34" charset="0"/>
                        </a:rPr>
                        <a:t>Define your assignment or project (task description)</a:t>
                      </a:r>
                      <a:r>
                        <a:rPr lang="en-US" sz="2200" dirty="0">
                          <a:latin typeface="Corbel" panose="020B0503020204020204" pitchFamily="34" charset="0"/>
                        </a:rPr>
                        <a:t> </a:t>
                      </a:r>
                    </a:p>
                    <a:p>
                      <a:endParaRPr lang="en-US" sz="2200" dirty="0">
                        <a:latin typeface="Corbel" panose="020B0503020204020204" pitchFamily="34" charset="0"/>
                      </a:endParaRPr>
                    </a:p>
                  </a:txBody>
                  <a:tcPr/>
                </a:tc>
                <a:tc>
                  <a:txBody>
                    <a:bodyPr/>
                    <a:lstStyle/>
                    <a:p>
                      <a:r>
                        <a:rPr lang="en-US" sz="2200" b="0" i="0" kern="1200" dirty="0">
                          <a:solidFill>
                            <a:schemeClr val="tx1"/>
                          </a:solidFill>
                          <a:effectLst/>
                          <a:latin typeface="Corbel" panose="020B0503020204020204" pitchFamily="34" charset="0"/>
                          <a:ea typeface="+mn-ea"/>
                          <a:cs typeface="+mn-cs"/>
                        </a:rPr>
                        <a:t>Clearly define the assignment, including the topic, the process that students will work through, and the product they are expected to create</a:t>
                      </a:r>
                      <a:endParaRPr lang="en-US" sz="2200" dirty="0">
                        <a:latin typeface="Corbel" panose="020B0503020204020204" pitchFamily="34" charset="0"/>
                      </a:endParaRPr>
                    </a:p>
                  </a:txBody>
                  <a:tcPr/>
                </a:tc>
                <a:extLst>
                  <a:ext uri="{0D108BD9-81ED-4DB2-BD59-A6C34878D82A}">
                    <a16:rowId xmlns:a16="http://schemas.microsoft.com/office/drawing/2014/main" val="10000"/>
                  </a:ext>
                </a:extLst>
              </a:tr>
              <a:tr h="735117">
                <a:tc>
                  <a:txBody>
                    <a:bodyPr/>
                    <a:lstStyle/>
                    <a:p>
                      <a:r>
                        <a:rPr lang="en-US" sz="2200" dirty="0">
                          <a:latin typeface="Corbel" panose="020B0503020204020204" pitchFamily="34" charset="0"/>
                        </a:rPr>
                        <a:t>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200" b="1" dirty="0">
                          <a:latin typeface="Corbel" panose="020B0503020204020204" pitchFamily="34" charset="0"/>
                        </a:rPr>
                        <a:t>Define the key criteria that you are interested in</a:t>
                      </a:r>
                    </a:p>
                  </a:txBody>
                  <a:tcPr/>
                </a:tc>
                <a:tc>
                  <a:txBody>
                    <a:bodyPr/>
                    <a:lstStyle/>
                    <a:p>
                      <a:r>
                        <a:rPr lang="en-US" sz="2200" b="0" i="0" kern="1200" dirty="0">
                          <a:solidFill>
                            <a:schemeClr val="tx1"/>
                          </a:solidFill>
                          <a:effectLst/>
                          <a:latin typeface="Corbel" panose="020B0503020204020204" pitchFamily="34" charset="0"/>
                          <a:ea typeface="+mn-ea"/>
                          <a:cs typeface="+mn-cs"/>
                        </a:rPr>
                        <a:t>These are the observable and measurable characteristics of the task</a:t>
                      </a:r>
                      <a:endParaRPr lang="en-US" sz="2200" dirty="0">
                        <a:latin typeface="Corbel" panose="020B0503020204020204" pitchFamily="34" charset="0"/>
                      </a:endParaRPr>
                    </a:p>
                  </a:txBody>
                  <a:tcPr/>
                </a:tc>
                <a:extLst>
                  <a:ext uri="{0D108BD9-81ED-4DB2-BD59-A6C34878D82A}">
                    <a16:rowId xmlns:a16="http://schemas.microsoft.com/office/drawing/2014/main" val="10001"/>
                  </a:ext>
                </a:extLst>
              </a:tr>
              <a:tr h="1767851">
                <a:tc>
                  <a:txBody>
                    <a:bodyPr/>
                    <a:lstStyle/>
                    <a:p>
                      <a:r>
                        <a:rPr lang="en-US" sz="2200" dirty="0">
                          <a:latin typeface="Corbel" panose="020B0503020204020204" pitchFamily="34" charset="0"/>
                        </a:rPr>
                        <a:t>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200" b="1" dirty="0">
                          <a:latin typeface="Corbel" panose="020B0503020204020204" pitchFamily="34" charset="0"/>
                        </a:rPr>
                        <a:t>Establish levels and develop a scoring scale (top row)</a:t>
                      </a:r>
                    </a:p>
                    <a:p>
                      <a:endParaRPr lang="en-US" sz="2200" dirty="0">
                        <a:latin typeface="Corbel" panose="020B0503020204020204" pitchFamily="34" charset="0"/>
                      </a:endParaRPr>
                    </a:p>
                  </a:txBody>
                  <a:tcPr/>
                </a:tc>
                <a:tc>
                  <a:txBody>
                    <a:bodyPr/>
                    <a:lstStyle/>
                    <a:p>
                      <a:r>
                        <a:rPr lang="en-US" sz="2200" b="0" i="0" kern="1200" dirty="0">
                          <a:solidFill>
                            <a:schemeClr val="tx1"/>
                          </a:solidFill>
                          <a:effectLst/>
                          <a:latin typeface="Corbel" panose="020B0503020204020204" pitchFamily="34" charset="0"/>
                          <a:ea typeface="+mn-ea"/>
                          <a:cs typeface="+mn-cs"/>
                        </a:rPr>
                        <a:t>Determine how many performance levels you want to use.</a:t>
                      </a:r>
                      <a:r>
                        <a:rPr lang="en-US" sz="2200" b="0" i="0" kern="1200" baseline="0" dirty="0">
                          <a:solidFill>
                            <a:schemeClr val="tx1"/>
                          </a:solidFill>
                          <a:effectLst/>
                          <a:latin typeface="Corbel" panose="020B0503020204020204" pitchFamily="34" charset="0"/>
                          <a:ea typeface="+mn-ea"/>
                          <a:cs typeface="+mn-cs"/>
                        </a:rPr>
                        <a:t> </a:t>
                      </a:r>
                      <a:r>
                        <a:rPr lang="en-US" sz="2200" b="0" i="0" kern="1200" dirty="0">
                          <a:solidFill>
                            <a:schemeClr val="tx1"/>
                          </a:solidFill>
                          <a:effectLst/>
                          <a:latin typeface="Corbel" panose="020B0503020204020204" pitchFamily="34" charset="0"/>
                          <a:ea typeface="+mn-ea"/>
                          <a:cs typeface="+mn-cs"/>
                        </a:rPr>
                        <a:t>These can be a grade or descriptive levels (outstanding, acceptable, not acceptable, etc.). Whichever you choose, focus on positive, non-judgmental terms (mastery, partial mastery, progressing, emerging, etc.).</a:t>
                      </a:r>
                      <a:endParaRPr lang="en-US" sz="2200" dirty="0">
                        <a:latin typeface="Corbel" panose="020B0503020204020204" pitchFamily="34" charset="0"/>
                      </a:endParaRPr>
                    </a:p>
                  </a:txBody>
                  <a:tcPr/>
                </a:tc>
                <a:extLst>
                  <a:ext uri="{0D108BD9-81ED-4DB2-BD59-A6C34878D82A}">
                    <a16:rowId xmlns:a16="http://schemas.microsoft.com/office/drawing/2014/main" val="10002"/>
                  </a:ext>
                </a:extLst>
              </a:tr>
              <a:tr h="2046986">
                <a:tc>
                  <a:txBody>
                    <a:bodyPr/>
                    <a:lstStyle/>
                    <a:p>
                      <a:r>
                        <a:rPr lang="en-US" sz="2200" dirty="0">
                          <a:latin typeface="Corbel" panose="020B0503020204020204" pitchFamily="34" charset="0"/>
                        </a:rPr>
                        <a:t>4</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200" b="1" dirty="0">
                          <a:latin typeface="Corbel" panose="020B0503020204020204" pitchFamily="34" charset="0"/>
                        </a:rPr>
                        <a:t>Establish clear standards for performance and define for each criteria (cells)</a:t>
                      </a:r>
                    </a:p>
                    <a:p>
                      <a:endParaRPr lang="en-US" sz="2200" dirty="0">
                        <a:latin typeface="Corbel" panose="020B0503020204020204" pitchFamily="34" charset="0"/>
                      </a:endParaRPr>
                    </a:p>
                  </a:txBody>
                  <a:tcPr/>
                </a:tc>
                <a:tc>
                  <a:txBody>
                    <a:bodyPr/>
                    <a:lstStyle/>
                    <a:p>
                      <a:r>
                        <a:rPr lang="en-US" sz="2200" b="0" i="0" kern="1200" dirty="0">
                          <a:solidFill>
                            <a:schemeClr val="tx1"/>
                          </a:solidFill>
                          <a:effectLst/>
                          <a:latin typeface="Corbel" panose="020B0503020204020204" pitchFamily="34" charset="0"/>
                          <a:ea typeface="+mn-ea"/>
                          <a:cs typeface="+mn-cs"/>
                        </a:rPr>
                        <a:t>Avoid relying on comparative language when distinguishing standards across performance levels. E.g., don’t define the highest level of performance as ‘thorough and accurate’ and the middle level as ‘less thorough and less accurate’. Find qualities and descriptors that are unique to each performance standard. </a:t>
                      </a:r>
                      <a:endParaRPr lang="en-US" sz="2200" dirty="0">
                        <a:latin typeface="Corbel" panose="020B0503020204020204" pitchFamily="34"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07677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86C70BD-BC10-AA4D-96AD-B716EFC03921}"/>
              </a:ext>
            </a:extLst>
          </p:cNvPr>
          <p:cNvSpPr/>
          <p:nvPr/>
        </p:nvSpPr>
        <p:spPr>
          <a:xfrm>
            <a:off x="236994" y="3196801"/>
            <a:ext cx="2681208" cy="852408"/>
          </a:xfrm>
          <a:prstGeom prst="ellipse">
            <a:avLst/>
          </a:prstGeom>
          <a:solidFill>
            <a:schemeClr val="accent2"/>
          </a:solidFill>
          <a:ln>
            <a:solidFill>
              <a:schemeClr val="accent2">
                <a:lumMod val="50000"/>
              </a:schemeClr>
            </a:solidFill>
          </a:ln>
          <a:effectLst>
            <a:outerShdw blurRad="50800" dist="38100" dir="5400000" sx="103000" sy="103000" algn="t"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a:latin typeface="Corbel" panose="020B0503020204020204" pitchFamily="34" charset="0"/>
              </a:rPr>
              <a:t>assessment</a:t>
            </a:r>
          </a:p>
        </p:txBody>
      </p:sp>
      <p:sp>
        <p:nvSpPr>
          <p:cNvPr id="6" name="Rounded Rectangle 5">
            <a:extLst>
              <a:ext uri="{FF2B5EF4-FFF2-40B4-BE49-F238E27FC236}">
                <a16:creationId xmlns:a16="http://schemas.microsoft.com/office/drawing/2014/main" id="{D6537D8C-F943-1C4B-9823-47B6FB52F0BB}"/>
              </a:ext>
            </a:extLst>
          </p:cNvPr>
          <p:cNvSpPr/>
          <p:nvPr/>
        </p:nvSpPr>
        <p:spPr>
          <a:xfrm>
            <a:off x="3329544" y="3305290"/>
            <a:ext cx="1038387" cy="6354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can be</a:t>
            </a:r>
          </a:p>
        </p:txBody>
      </p:sp>
      <p:sp>
        <p:nvSpPr>
          <p:cNvPr id="7" name="Rounded Rectangle 6">
            <a:extLst>
              <a:ext uri="{FF2B5EF4-FFF2-40B4-BE49-F238E27FC236}">
                <a16:creationId xmlns:a16="http://schemas.microsoft.com/office/drawing/2014/main" id="{B30417CA-E920-5040-857F-70D764EE7922}"/>
              </a:ext>
            </a:extLst>
          </p:cNvPr>
          <p:cNvSpPr/>
          <p:nvPr/>
        </p:nvSpPr>
        <p:spPr>
          <a:xfrm>
            <a:off x="5065356" y="1386081"/>
            <a:ext cx="1720311" cy="65092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a:solidFill>
                  <a:schemeClr val="tx1"/>
                </a:solidFill>
                <a:latin typeface="Corbel" panose="020B0503020204020204" pitchFamily="34" charset="0"/>
              </a:rPr>
              <a:t>diagnostic</a:t>
            </a:r>
          </a:p>
        </p:txBody>
      </p:sp>
      <p:sp>
        <p:nvSpPr>
          <p:cNvPr id="8" name="Rounded Rectangle 7">
            <a:extLst>
              <a:ext uri="{FF2B5EF4-FFF2-40B4-BE49-F238E27FC236}">
                <a16:creationId xmlns:a16="http://schemas.microsoft.com/office/drawing/2014/main" id="{918509AC-4644-B146-99DF-2C7AE65A6DAB}"/>
              </a:ext>
            </a:extLst>
          </p:cNvPr>
          <p:cNvSpPr/>
          <p:nvPr/>
        </p:nvSpPr>
        <p:spPr>
          <a:xfrm>
            <a:off x="5044688" y="2734042"/>
            <a:ext cx="1720311" cy="65092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a:solidFill>
                  <a:schemeClr val="tx1"/>
                </a:solidFill>
                <a:latin typeface="Corbel" panose="020B0503020204020204" pitchFamily="34" charset="0"/>
              </a:rPr>
              <a:t>formative</a:t>
            </a:r>
          </a:p>
        </p:txBody>
      </p:sp>
      <p:sp>
        <p:nvSpPr>
          <p:cNvPr id="9" name="Rounded Rectangle 8">
            <a:extLst>
              <a:ext uri="{FF2B5EF4-FFF2-40B4-BE49-F238E27FC236}">
                <a16:creationId xmlns:a16="http://schemas.microsoft.com/office/drawing/2014/main" id="{CB9700A4-6314-9B45-9410-CF09F77AD947}"/>
              </a:ext>
            </a:extLst>
          </p:cNvPr>
          <p:cNvSpPr/>
          <p:nvPr/>
        </p:nvSpPr>
        <p:spPr>
          <a:xfrm>
            <a:off x="5044688" y="4294064"/>
            <a:ext cx="1720311" cy="65092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a:solidFill>
                  <a:schemeClr val="tx1"/>
                </a:solidFill>
                <a:latin typeface="Corbel" panose="020B0503020204020204" pitchFamily="34" charset="0"/>
              </a:rPr>
              <a:t>summative</a:t>
            </a:r>
          </a:p>
        </p:txBody>
      </p:sp>
      <p:sp>
        <p:nvSpPr>
          <p:cNvPr id="10" name="Rounded Rectangle 9">
            <a:extLst>
              <a:ext uri="{FF2B5EF4-FFF2-40B4-BE49-F238E27FC236}">
                <a16:creationId xmlns:a16="http://schemas.microsoft.com/office/drawing/2014/main" id="{82DE6DDA-6A5B-CF40-AAA7-93E88CE61381}"/>
              </a:ext>
            </a:extLst>
          </p:cNvPr>
          <p:cNvSpPr/>
          <p:nvPr/>
        </p:nvSpPr>
        <p:spPr>
          <a:xfrm>
            <a:off x="7490841" y="1519105"/>
            <a:ext cx="1420674" cy="384879"/>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200">
                <a:solidFill>
                  <a:schemeClr val="tx1"/>
                </a:solidFill>
                <a:latin typeface="Corbel" panose="020B0503020204020204" pitchFamily="34" charset="0"/>
              </a:rPr>
              <a:t>before</a:t>
            </a:r>
          </a:p>
        </p:txBody>
      </p:sp>
      <p:sp>
        <p:nvSpPr>
          <p:cNvPr id="11" name="Rounded Rectangle 10">
            <a:extLst>
              <a:ext uri="{FF2B5EF4-FFF2-40B4-BE49-F238E27FC236}">
                <a16:creationId xmlns:a16="http://schemas.microsoft.com/office/drawing/2014/main" id="{620F1E24-F5E2-B541-83CA-993BB0C88E4F}"/>
              </a:ext>
            </a:extLst>
          </p:cNvPr>
          <p:cNvSpPr/>
          <p:nvPr/>
        </p:nvSpPr>
        <p:spPr>
          <a:xfrm>
            <a:off x="7501169" y="2842526"/>
            <a:ext cx="1389677" cy="48045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200">
                <a:solidFill>
                  <a:schemeClr val="tx1"/>
                </a:solidFill>
                <a:latin typeface="Corbel" panose="020B0503020204020204" pitchFamily="34" charset="0"/>
              </a:rPr>
              <a:t>during</a:t>
            </a:r>
          </a:p>
        </p:txBody>
      </p:sp>
      <p:sp>
        <p:nvSpPr>
          <p:cNvPr id="12" name="Rounded Rectangle 11">
            <a:extLst>
              <a:ext uri="{FF2B5EF4-FFF2-40B4-BE49-F238E27FC236}">
                <a16:creationId xmlns:a16="http://schemas.microsoft.com/office/drawing/2014/main" id="{479FA3F6-8EF9-5E4C-AF4B-C04D0D121D8A}"/>
              </a:ext>
            </a:extLst>
          </p:cNvPr>
          <p:cNvSpPr/>
          <p:nvPr/>
        </p:nvSpPr>
        <p:spPr>
          <a:xfrm>
            <a:off x="7493419" y="4409008"/>
            <a:ext cx="1250193" cy="421039"/>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200">
                <a:solidFill>
                  <a:schemeClr val="tx1"/>
                </a:solidFill>
                <a:latin typeface="Corbel" panose="020B0503020204020204" pitchFamily="34" charset="0"/>
              </a:rPr>
              <a:t>after</a:t>
            </a:r>
          </a:p>
        </p:txBody>
      </p:sp>
      <p:sp>
        <p:nvSpPr>
          <p:cNvPr id="13" name="Rounded Rectangle 12">
            <a:extLst>
              <a:ext uri="{FF2B5EF4-FFF2-40B4-BE49-F238E27FC236}">
                <a16:creationId xmlns:a16="http://schemas.microsoft.com/office/drawing/2014/main" id="{50AA2872-DC99-3645-910C-B9051FC50A37}"/>
              </a:ext>
            </a:extLst>
          </p:cNvPr>
          <p:cNvSpPr/>
          <p:nvPr/>
        </p:nvSpPr>
        <p:spPr>
          <a:xfrm>
            <a:off x="9616689" y="1224649"/>
            <a:ext cx="2120679" cy="102334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assess prior knowledge/ mental model(s)</a:t>
            </a:r>
          </a:p>
        </p:txBody>
      </p:sp>
      <p:sp>
        <p:nvSpPr>
          <p:cNvPr id="14" name="Rounded Rectangle 13">
            <a:extLst>
              <a:ext uri="{FF2B5EF4-FFF2-40B4-BE49-F238E27FC236}">
                <a16:creationId xmlns:a16="http://schemas.microsoft.com/office/drawing/2014/main" id="{E0DFCBFE-D319-0941-B271-39A8030AF6D4}"/>
              </a:ext>
            </a:extLst>
          </p:cNvPr>
          <p:cNvSpPr/>
          <p:nvPr/>
        </p:nvSpPr>
        <p:spPr>
          <a:xfrm>
            <a:off x="9371300" y="2641607"/>
            <a:ext cx="2448732" cy="876941"/>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assess whether learning is occurring </a:t>
            </a:r>
          </a:p>
        </p:txBody>
      </p:sp>
      <p:sp>
        <p:nvSpPr>
          <p:cNvPr id="15" name="Rounded Rectangle 14">
            <a:extLst>
              <a:ext uri="{FF2B5EF4-FFF2-40B4-BE49-F238E27FC236}">
                <a16:creationId xmlns:a16="http://schemas.microsoft.com/office/drawing/2014/main" id="{3246C71A-F5A2-3B49-A1A0-AF19D05013C8}"/>
              </a:ext>
            </a:extLst>
          </p:cNvPr>
          <p:cNvSpPr/>
          <p:nvPr/>
        </p:nvSpPr>
        <p:spPr>
          <a:xfrm>
            <a:off x="9331148" y="4181056"/>
            <a:ext cx="2535374" cy="876941"/>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assess if learning has occurred</a:t>
            </a:r>
          </a:p>
        </p:txBody>
      </p:sp>
      <p:cxnSp>
        <p:nvCxnSpPr>
          <p:cNvPr id="17" name="Straight Arrow Connector 16">
            <a:extLst>
              <a:ext uri="{FF2B5EF4-FFF2-40B4-BE49-F238E27FC236}">
                <a16:creationId xmlns:a16="http://schemas.microsoft.com/office/drawing/2014/main" id="{A2BD706A-8538-2A40-8E16-1BB3D9CABAF4}"/>
              </a:ext>
            </a:extLst>
          </p:cNvPr>
          <p:cNvCxnSpPr>
            <a:stCxn id="4" idx="6"/>
            <a:endCxn id="6" idx="1"/>
          </p:cNvCxnSpPr>
          <p:nvPr/>
        </p:nvCxnSpPr>
        <p:spPr>
          <a:xfrm>
            <a:off x="2918202" y="3623005"/>
            <a:ext cx="411342"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54092-79E7-364E-A63D-ED88065BB2FB}"/>
              </a:ext>
            </a:extLst>
          </p:cNvPr>
          <p:cNvCxnSpPr>
            <a:stCxn id="6" idx="3"/>
          </p:cNvCxnSpPr>
          <p:nvPr/>
        </p:nvCxnSpPr>
        <p:spPr>
          <a:xfrm flipV="1">
            <a:off x="4367931" y="1903985"/>
            <a:ext cx="697425" cy="171902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192D0B9-9700-5447-AC48-F82B35C34ACC}"/>
              </a:ext>
            </a:extLst>
          </p:cNvPr>
          <p:cNvCxnSpPr>
            <a:cxnSpLocks/>
            <a:stCxn id="6" idx="3"/>
          </p:cNvCxnSpPr>
          <p:nvPr/>
        </p:nvCxnSpPr>
        <p:spPr>
          <a:xfrm flipV="1">
            <a:off x="4367931" y="3076300"/>
            <a:ext cx="657384" cy="54670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EA6690-F9AA-A145-B266-67FCE9906CE2}"/>
              </a:ext>
            </a:extLst>
          </p:cNvPr>
          <p:cNvCxnSpPr>
            <a:cxnSpLocks/>
            <a:stCxn id="6" idx="3"/>
            <a:endCxn id="9" idx="1"/>
          </p:cNvCxnSpPr>
          <p:nvPr/>
        </p:nvCxnSpPr>
        <p:spPr>
          <a:xfrm>
            <a:off x="4367931" y="3623006"/>
            <a:ext cx="676757" cy="9965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EEC4046-6D6F-5240-AFD9-042C6809D801}"/>
              </a:ext>
            </a:extLst>
          </p:cNvPr>
          <p:cNvCxnSpPr/>
          <p:nvPr/>
        </p:nvCxnSpPr>
        <p:spPr>
          <a:xfrm flipV="1">
            <a:off x="6785667" y="1737373"/>
            <a:ext cx="69742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48D6D7-D588-934D-BCF7-162D2605BE3B}"/>
              </a:ext>
            </a:extLst>
          </p:cNvPr>
          <p:cNvCxnSpPr>
            <a:cxnSpLocks/>
            <a:stCxn id="8" idx="3"/>
          </p:cNvCxnSpPr>
          <p:nvPr/>
        </p:nvCxnSpPr>
        <p:spPr>
          <a:xfrm>
            <a:off x="6764999" y="3059507"/>
            <a:ext cx="716797" cy="1679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228AF22-D1D3-3543-93C2-949D8204632B}"/>
              </a:ext>
            </a:extLst>
          </p:cNvPr>
          <p:cNvCxnSpPr/>
          <p:nvPr/>
        </p:nvCxnSpPr>
        <p:spPr>
          <a:xfrm flipV="1">
            <a:off x="6784370" y="4627284"/>
            <a:ext cx="69742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23FDA2F-C9CD-6F45-A847-8DD07323CCBF}"/>
              </a:ext>
            </a:extLst>
          </p:cNvPr>
          <p:cNvCxnSpPr/>
          <p:nvPr/>
        </p:nvCxnSpPr>
        <p:spPr>
          <a:xfrm flipV="1">
            <a:off x="8919264" y="1745116"/>
            <a:ext cx="69742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AF46AF1-620D-2E4D-8A5A-12C73A651625}"/>
              </a:ext>
            </a:extLst>
          </p:cNvPr>
          <p:cNvCxnSpPr>
            <a:stCxn id="11" idx="3"/>
            <a:endCxn id="14" idx="1"/>
          </p:cNvCxnSpPr>
          <p:nvPr/>
        </p:nvCxnSpPr>
        <p:spPr>
          <a:xfrm flipV="1">
            <a:off x="8890846" y="3080078"/>
            <a:ext cx="480454" cy="26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8C62F2-2126-C941-9D80-E756F9C0ACAA}"/>
              </a:ext>
            </a:extLst>
          </p:cNvPr>
          <p:cNvCxnSpPr>
            <a:endCxn id="15" idx="1"/>
          </p:cNvCxnSpPr>
          <p:nvPr/>
        </p:nvCxnSpPr>
        <p:spPr>
          <a:xfrm flipV="1">
            <a:off x="8743612" y="4619527"/>
            <a:ext cx="587536" cy="75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13742D25-8B15-A44D-ACB7-63418188A9E3}"/>
              </a:ext>
            </a:extLst>
          </p:cNvPr>
          <p:cNvSpPr/>
          <p:nvPr/>
        </p:nvSpPr>
        <p:spPr>
          <a:xfrm>
            <a:off x="5801527" y="284408"/>
            <a:ext cx="1720311" cy="407009"/>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pre-course  </a:t>
            </a:r>
          </a:p>
        </p:txBody>
      </p:sp>
      <p:sp>
        <p:nvSpPr>
          <p:cNvPr id="26" name="Rounded Rectangle 25">
            <a:extLst>
              <a:ext uri="{FF2B5EF4-FFF2-40B4-BE49-F238E27FC236}">
                <a16:creationId xmlns:a16="http://schemas.microsoft.com/office/drawing/2014/main" id="{CD489CFF-08CD-8D48-86D0-F75E6EDA6B42}"/>
              </a:ext>
            </a:extLst>
          </p:cNvPr>
          <p:cNvSpPr/>
          <p:nvPr/>
        </p:nvSpPr>
        <p:spPr>
          <a:xfrm>
            <a:off x="5801527" y="762813"/>
            <a:ext cx="3556130" cy="44668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at the beginning of the course </a:t>
            </a:r>
          </a:p>
        </p:txBody>
      </p:sp>
      <p:cxnSp>
        <p:nvCxnSpPr>
          <p:cNvPr id="32" name="Straight Arrow Connector 31">
            <a:extLst>
              <a:ext uri="{FF2B5EF4-FFF2-40B4-BE49-F238E27FC236}">
                <a16:creationId xmlns:a16="http://schemas.microsoft.com/office/drawing/2014/main" id="{8ECFC52A-906E-084F-BE26-B99927161215}"/>
              </a:ext>
            </a:extLst>
          </p:cNvPr>
          <p:cNvCxnSpPr>
            <a:cxnSpLocks/>
            <a:endCxn id="24" idx="1"/>
          </p:cNvCxnSpPr>
          <p:nvPr/>
        </p:nvCxnSpPr>
        <p:spPr>
          <a:xfrm flipV="1">
            <a:off x="5452814" y="487913"/>
            <a:ext cx="348713" cy="89817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8159A07-D667-C048-A621-9223D2F3B633}"/>
              </a:ext>
            </a:extLst>
          </p:cNvPr>
          <p:cNvCxnSpPr>
            <a:cxnSpLocks/>
            <a:endCxn id="26" idx="1"/>
          </p:cNvCxnSpPr>
          <p:nvPr/>
        </p:nvCxnSpPr>
        <p:spPr>
          <a:xfrm flipV="1">
            <a:off x="5452814" y="986155"/>
            <a:ext cx="348713" cy="3999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3C4F087C-5CBC-3D43-8B55-3A84391480A6}"/>
              </a:ext>
            </a:extLst>
          </p:cNvPr>
          <p:cNvSpPr/>
          <p:nvPr/>
        </p:nvSpPr>
        <p:spPr>
          <a:xfrm>
            <a:off x="9505832" y="168998"/>
            <a:ext cx="2533760" cy="65250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rbel" panose="020B0503020204020204" pitchFamily="34" charset="0"/>
              </a:rPr>
              <a:t>verify the target audience</a:t>
            </a:r>
            <a:endParaRPr lang="it-IT" sz="2000">
              <a:solidFill>
                <a:schemeClr val="tx1"/>
              </a:solidFill>
              <a:latin typeface="Corbel" panose="020B0503020204020204" pitchFamily="34" charset="0"/>
            </a:endParaRPr>
          </a:p>
        </p:txBody>
      </p:sp>
      <p:cxnSp>
        <p:nvCxnSpPr>
          <p:cNvPr id="46" name="Straight Arrow Connector 45">
            <a:extLst>
              <a:ext uri="{FF2B5EF4-FFF2-40B4-BE49-F238E27FC236}">
                <a16:creationId xmlns:a16="http://schemas.microsoft.com/office/drawing/2014/main" id="{2A5A56C7-5EA0-5D40-8D60-DC334B49BA8B}"/>
              </a:ext>
            </a:extLst>
          </p:cNvPr>
          <p:cNvCxnSpPr>
            <a:cxnSpLocks/>
            <a:stCxn id="24" idx="3"/>
            <a:endCxn id="45" idx="1"/>
          </p:cNvCxnSpPr>
          <p:nvPr/>
        </p:nvCxnSpPr>
        <p:spPr>
          <a:xfrm>
            <a:off x="7521838" y="487913"/>
            <a:ext cx="1983994" cy="7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B2B70CD-7694-AD46-9C8D-F5F81BC9C47C}"/>
              </a:ext>
            </a:extLst>
          </p:cNvPr>
          <p:cNvCxnSpPr>
            <a:cxnSpLocks/>
            <a:endCxn id="13" idx="0"/>
          </p:cNvCxnSpPr>
          <p:nvPr/>
        </p:nvCxnSpPr>
        <p:spPr>
          <a:xfrm>
            <a:off x="9331148" y="1030871"/>
            <a:ext cx="1345881" cy="1937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1642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3"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MS PGothic" charset="0"/>
                <a:cs typeface="MS PGothic" charset="0"/>
              </a:defRPr>
            </a:lvl1pPr>
            <a:lvl2pPr marL="742950" indent="-285750">
              <a:defRPr sz="2400">
                <a:solidFill>
                  <a:schemeClr val="tx1"/>
                </a:solidFill>
                <a:latin typeface="Verdana" charset="0"/>
                <a:ea typeface="MS PGothic" charset="0"/>
                <a:cs typeface="MS PGothic" charset="0"/>
              </a:defRPr>
            </a:lvl2pPr>
            <a:lvl3pPr marL="1143000" indent="-228600">
              <a:defRPr sz="2400">
                <a:solidFill>
                  <a:schemeClr val="tx1"/>
                </a:solidFill>
                <a:latin typeface="Verdana" charset="0"/>
                <a:ea typeface="MS PGothic" charset="0"/>
                <a:cs typeface="MS PGothic" charset="0"/>
              </a:defRPr>
            </a:lvl3pPr>
            <a:lvl4pPr marL="1600200" indent="-228600">
              <a:defRPr sz="2400">
                <a:solidFill>
                  <a:schemeClr val="tx1"/>
                </a:solidFill>
                <a:latin typeface="Verdana" charset="0"/>
                <a:ea typeface="MS PGothic" charset="0"/>
                <a:cs typeface="MS PGothic" charset="0"/>
              </a:defRPr>
            </a:lvl4pPr>
            <a:lvl5pPr marL="2057400" indent="-228600">
              <a:defRPr sz="2400">
                <a:solidFill>
                  <a:schemeClr val="tx1"/>
                </a:solidFill>
                <a:latin typeface="Verdana"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Verdana"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Verdana"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Verdana"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Verdana" charset="0"/>
                <a:ea typeface="MS PGothic" charset="0"/>
                <a:cs typeface="MS PGothic" charset="0"/>
              </a:defRPr>
            </a:lvl9pPr>
          </a:lstStyle>
          <a:p>
            <a:fld id="{209C59E0-73D2-0448-8087-D2F80F4D6835}" type="slidenum">
              <a:rPr lang="en-US" sz="1400">
                <a:solidFill>
                  <a:srgbClr val="FFFFFF"/>
                </a:solidFill>
              </a:rPr>
              <a:pPr/>
              <a:t>80</a:t>
            </a:fld>
            <a:endParaRPr lang="en-US" sz="1400">
              <a:solidFill>
                <a:srgbClr val="FFFFFF"/>
              </a:solidFill>
            </a:endParaRPr>
          </a:p>
        </p:txBody>
      </p:sp>
      <p:sp>
        <p:nvSpPr>
          <p:cNvPr id="5122" name="Rectangle 2"/>
          <p:cNvSpPr>
            <a:spLocks noGrp="1" noChangeArrowheads="1"/>
          </p:cNvSpPr>
          <p:nvPr>
            <p:ph type="title" idx="4294967295"/>
          </p:nvPr>
        </p:nvSpPr>
        <p:spPr>
          <a:xfrm>
            <a:off x="1524000" y="650443"/>
            <a:ext cx="8540750" cy="839787"/>
          </a:xfrm>
        </p:spPr>
        <p:txBody>
          <a:bodyPr anchorCtr="1"/>
          <a:lstStyle/>
          <a:p>
            <a:pPr>
              <a:defRPr/>
            </a:pPr>
            <a:r>
              <a:rPr lang="en-US" sz="4000" b="1" dirty="0">
                <a:latin typeface="Corbel" panose="020B0503020204020204" pitchFamily="34" charset="0"/>
                <a:ea typeface="+mj-ea"/>
                <a:cs typeface="+mj-cs"/>
              </a:rPr>
              <a:t>Rubrics: keep in mind that</a:t>
            </a:r>
            <a:r>
              <a:rPr lang="mr-IN" sz="4000" b="1" dirty="0">
                <a:latin typeface="Corbel" panose="020B0503020204020204" pitchFamily="34" charset="0"/>
                <a:ea typeface="+mj-ea"/>
                <a:cs typeface="+mj-cs"/>
              </a:rPr>
              <a:t>…</a:t>
            </a:r>
            <a:r>
              <a:rPr lang="en-US" sz="4000" b="1" dirty="0">
                <a:latin typeface="Corbel" panose="020B0503020204020204" pitchFamily="34" charset="0"/>
                <a:ea typeface="+mj-ea"/>
                <a:cs typeface="+mj-cs"/>
              </a:rPr>
              <a:t> </a:t>
            </a:r>
          </a:p>
        </p:txBody>
      </p:sp>
      <p:sp>
        <p:nvSpPr>
          <p:cNvPr id="23555" name="Rectangle 3"/>
          <p:cNvSpPr>
            <a:spLocks noGrp="1" noChangeArrowheads="1"/>
          </p:cNvSpPr>
          <p:nvPr>
            <p:ph type="body" idx="4294967295"/>
          </p:nvPr>
        </p:nvSpPr>
        <p:spPr>
          <a:xfrm>
            <a:off x="1122218" y="1653222"/>
            <a:ext cx="9944793" cy="4103716"/>
          </a:xfrm>
        </p:spPr>
        <p:txBody>
          <a:bodyPr>
            <a:normAutofit/>
          </a:bodyPr>
          <a:lstStyle/>
          <a:p>
            <a:pPr marL="914400" lvl="2" indent="0">
              <a:lnSpc>
                <a:spcPct val="90000"/>
              </a:lnSpc>
              <a:spcBef>
                <a:spcPct val="0"/>
              </a:spcBef>
              <a:buNone/>
            </a:pPr>
            <a:endParaRPr lang="en-US" sz="3200" dirty="0">
              <a:latin typeface="Corbel" panose="020B0503020204020204" pitchFamily="34" charset="0"/>
              <a:ea typeface="MS PGothic" charset="0"/>
            </a:endParaRPr>
          </a:p>
          <a:p>
            <a:pPr>
              <a:lnSpc>
                <a:spcPct val="90000"/>
              </a:lnSpc>
              <a:spcBef>
                <a:spcPct val="0"/>
              </a:spcBef>
            </a:pPr>
            <a:r>
              <a:rPr lang="en-US" sz="3200" dirty="0">
                <a:latin typeface="Corbel" panose="020B0503020204020204" pitchFamily="34" charset="0"/>
                <a:ea typeface="MS PGothic" charset="0"/>
              </a:rPr>
              <a:t>Students need not to say the same things in the same ways to achieve the same grade</a:t>
            </a:r>
          </a:p>
          <a:p>
            <a:pPr>
              <a:lnSpc>
                <a:spcPct val="90000"/>
              </a:lnSpc>
              <a:spcBef>
                <a:spcPct val="0"/>
              </a:spcBef>
            </a:pPr>
            <a:endParaRPr lang="en-US" sz="3200" dirty="0">
              <a:latin typeface="Corbel" panose="020B0503020204020204" pitchFamily="34" charset="0"/>
              <a:ea typeface="MS PGothic" charset="0"/>
            </a:endParaRPr>
          </a:p>
          <a:p>
            <a:pPr>
              <a:lnSpc>
                <a:spcPct val="90000"/>
              </a:lnSpc>
              <a:spcBef>
                <a:spcPct val="0"/>
              </a:spcBef>
            </a:pPr>
            <a:r>
              <a:rPr lang="en-US" sz="3200" dirty="0">
                <a:latin typeface="Corbel" panose="020B0503020204020204" pitchFamily="34" charset="0"/>
                <a:ea typeface="MS PGothic" charset="0"/>
              </a:rPr>
              <a:t>Grades are based not on content but on the abilities required and how well they are demonstrated</a:t>
            </a:r>
          </a:p>
          <a:p>
            <a:pPr>
              <a:lnSpc>
                <a:spcPct val="90000"/>
              </a:lnSpc>
              <a:spcBef>
                <a:spcPct val="0"/>
              </a:spcBef>
            </a:pPr>
            <a:endParaRPr lang="en-US" sz="3200" dirty="0">
              <a:latin typeface="Corbel" panose="020B0503020204020204" pitchFamily="34" charset="0"/>
              <a:ea typeface="MS PGothic" charset="0"/>
            </a:endParaRPr>
          </a:p>
          <a:p>
            <a:pPr marL="0" indent="0">
              <a:lnSpc>
                <a:spcPct val="90000"/>
              </a:lnSpc>
              <a:spcBef>
                <a:spcPct val="0"/>
              </a:spcBef>
              <a:buNone/>
            </a:pPr>
            <a:endParaRPr lang="en-US" sz="3200" dirty="0">
              <a:latin typeface="Corbel" panose="020B0503020204020204" pitchFamily="34" charset="0"/>
              <a:ea typeface="MS PGothic" charset="0"/>
            </a:endParaRPr>
          </a:p>
        </p:txBody>
      </p:sp>
    </p:spTree>
    <p:extLst>
      <p:ext uri="{BB962C8B-B14F-4D97-AF65-F5344CB8AC3E}">
        <p14:creationId xmlns:p14="http://schemas.microsoft.com/office/powerpoint/2010/main" val="42745734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1"/>
          <p:cNvSpPr txBox="1">
            <a:spLocks noGrp="1"/>
          </p:cNvSpPr>
          <p:nvPr>
            <p:ph type="ctrTitle"/>
          </p:nvPr>
        </p:nvSpPr>
        <p:spPr>
          <a:xfrm>
            <a:off x="1502900" y="3664642"/>
            <a:ext cx="10363200" cy="1717849"/>
          </a:xfrm>
          <a:prstGeom prst="rect">
            <a:avLst/>
          </a:prstGeom>
          <a:noFill/>
          <a:ln>
            <a:noFill/>
          </a:ln>
        </p:spPr>
        <p:txBody>
          <a:bodyPr spcFirstLastPara="1" wrap="square" lIns="0" tIns="0" rIns="0" bIns="0" anchor="t" anchorCtr="0">
            <a:noAutofit/>
          </a:bodyPr>
          <a:lstStyle/>
          <a:p>
            <a:pPr lvl="0"/>
            <a:r>
              <a:rPr lang="it-IT" sz="3200">
                <a:latin typeface="Corbel" panose="020B0503020204020204" pitchFamily="34" charset="0"/>
              </a:rPr>
              <a:t>Short Term feedback questionnaire</a:t>
            </a:r>
            <a:br>
              <a:rPr lang="it-IT" sz="3200">
                <a:latin typeface="Corbel" panose="020B0503020204020204" pitchFamily="34" charset="0"/>
              </a:rPr>
            </a:br>
            <a:r>
              <a:rPr lang="it-IT" sz="3200" b="0">
                <a:latin typeface="Corbel" panose="020B0503020204020204" pitchFamily="34" charset="0"/>
              </a:rPr>
              <a:t> </a:t>
            </a:r>
            <a:r>
              <a:rPr lang="it-IT" sz="3200" b="0">
                <a:latin typeface="Corbel" panose="020B0503020204020204" pitchFamily="34" charset="0"/>
                <a:hlinkClick r:id="rId3"/>
              </a:rPr>
              <a:t>https://www.surveymonkey.co.uk/r/XLMJZSC</a:t>
            </a:r>
            <a:br>
              <a:rPr lang="it-IT" sz="3200" b="0">
                <a:latin typeface="Corbel" panose="020B0503020204020204" pitchFamily="34" charset="0"/>
              </a:rPr>
            </a:br>
            <a:r>
              <a:rPr lang="it-IT" sz="3200" b="0">
                <a:latin typeface="Corbel" panose="020B0503020204020204" pitchFamily="34" charset="0"/>
                <a:hlinkClick r:id="rId4"/>
              </a:rPr>
              <a:t>http://bit.ly/2Xgr3cI</a:t>
            </a:r>
            <a:br>
              <a:rPr lang="it-IT" sz="3200" b="0"/>
            </a:br>
            <a:endParaRPr sz="3200" b="1" i="0" u="none" strike="noStrike" cap="none">
              <a:solidFill>
                <a:srgbClr val="003F41"/>
              </a:solidFill>
              <a:latin typeface="Monaco" pitchFamily="2" charset="77"/>
              <a:sym typeface="Corbe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86C70BD-BC10-AA4D-96AD-B716EFC03921}"/>
              </a:ext>
            </a:extLst>
          </p:cNvPr>
          <p:cNvSpPr/>
          <p:nvPr/>
        </p:nvSpPr>
        <p:spPr>
          <a:xfrm>
            <a:off x="236994" y="3196801"/>
            <a:ext cx="2681208" cy="852408"/>
          </a:xfrm>
          <a:prstGeom prst="ellipse">
            <a:avLst/>
          </a:prstGeom>
          <a:solidFill>
            <a:schemeClr val="accent2"/>
          </a:solidFill>
          <a:ln>
            <a:solidFill>
              <a:schemeClr val="accent2">
                <a:lumMod val="50000"/>
              </a:schemeClr>
            </a:solidFill>
          </a:ln>
          <a:effectLst>
            <a:outerShdw blurRad="50800" dist="38100" dir="5400000" sx="103000" sy="103000" algn="t"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a:latin typeface="Corbel" panose="020B0503020204020204" pitchFamily="34" charset="0"/>
              </a:rPr>
              <a:t>assessment</a:t>
            </a:r>
          </a:p>
        </p:txBody>
      </p:sp>
      <p:sp>
        <p:nvSpPr>
          <p:cNvPr id="6" name="Rounded Rectangle 5">
            <a:extLst>
              <a:ext uri="{FF2B5EF4-FFF2-40B4-BE49-F238E27FC236}">
                <a16:creationId xmlns:a16="http://schemas.microsoft.com/office/drawing/2014/main" id="{D6537D8C-F943-1C4B-9823-47B6FB52F0BB}"/>
              </a:ext>
            </a:extLst>
          </p:cNvPr>
          <p:cNvSpPr/>
          <p:nvPr/>
        </p:nvSpPr>
        <p:spPr>
          <a:xfrm>
            <a:off x="3329544" y="3305290"/>
            <a:ext cx="1038387" cy="6354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can be</a:t>
            </a:r>
          </a:p>
        </p:txBody>
      </p:sp>
      <p:sp>
        <p:nvSpPr>
          <p:cNvPr id="7" name="Rounded Rectangle 6">
            <a:extLst>
              <a:ext uri="{FF2B5EF4-FFF2-40B4-BE49-F238E27FC236}">
                <a16:creationId xmlns:a16="http://schemas.microsoft.com/office/drawing/2014/main" id="{B30417CA-E920-5040-857F-70D764EE7922}"/>
              </a:ext>
            </a:extLst>
          </p:cNvPr>
          <p:cNvSpPr/>
          <p:nvPr/>
        </p:nvSpPr>
        <p:spPr>
          <a:xfrm>
            <a:off x="5065356" y="1386081"/>
            <a:ext cx="1720311" cy="65092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a:solidFill>
                  <a:schemeClr val="tx1"/>
                </a:solidFill>
                <a:latin typeface="Corbel" panose="020B0503020204020204" pitchFamily="34" charset="0"/>
              </a:rPr>
              <a:t>diagnostic</a:t>
            </a:r>
          </a:p>
        </p:txBody>
      </p:sp>
      <p:sp>
        <p:nvSpPr>
          <p:cNvPr id="8" name="Rounded Rectangle 7">
            <a:extLst>
              <a:ext uri="{FF2B5EF4-FFF2-40B4-BE49-F238E27FC236}">
                <a16:creationId xmlns:a16="http://schemas.microsoft.com/office/drawing/2014/main" id="{918509AC-4644-B146-99DF-2C7AE65A6DAB}"/>
              </a:ext>
            </a:extLst>
          </p:cNvPr>
          <p:cNvSpPr/>
          <p:nvPr/>
        </p:nvSpPr>
        <p:spPr>
          <a:xfrm>
            <a:off x="5044688" y="2734042"/>
            <a:ext cx="1720311" cy="65092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a:solidFill>
                  <a:schemeClr val="tx1"/>
                </a:solidFill>
                <a:latin typeface="Corbel" panose="020B0503020204020204" pitchFamily="34" charset="0"/>
              </a:rPr>
              <a:t>formative</a:t>
            </a:r>
          </a:p>
        </p:txBody>
      </p:sp>
      <p:sp>
        <p:nvSpPr>
          <p:cNvPr id="9" name="Rounded Rectangle 8">
            <a:extLst>
              <a:ext uri="{FF2B5EF4-FFF2-40B4-BE49-F238E27FC236}">
                <a16:creationId xmlns:a16="http://schemas.microsoft.com/office/drawing/2014/main" id="{CB9700A4-6314-9B45-9410-CF09F77AD947}"/>
              </a:ext>
            </a:extLst>
          </p:cNvPr>
          <p:cNvSpPr/>
          <p:nvPr/>
        </p:nvSpPr>
        <p:spPr>
          <a:xfrm>
            <a:off x="5044688" y="4294064"/>
            <a:ext cx="1720311" cy="65092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a:solidFill>
                  <a:schemeClr val="tx1"/>
                </a:solidFill>
                <a:latin typeface="Corbel" panose="020B0503020204020204" pitchFamily="34" charset="0"/>
              </a:rPr>
              <a:t>summative</a:t>
            </a:r>
          </a:p>
        </p:txBody>
      </p:sp>
      <p:sp>
        <p:nvSpPr>
          <p:cNvPr id="10" name="Rounded Rectangle 9">
            <a:extLst>
              <a:ext uri="{FF2B5EF4-FFF2-40B4-BE49-F238E27FC236}">
                <a16:creationId xmlns:a16="http://schemas.microsoft.com/office/drawing/2014/main" id="{82DE6DDA-6A5B-CF40-AAA7-93E88CE61381}"/>
              </a:ext>
            </a:extLst>
          </p:cNvPr>
          <p:cNvSpPr/>
          <p:nvPr/>
        </p:nvSpPr>
        <p:spPr>
          <a:xfrm>
            <a:off x="7490841" y="1519105"/>
            <a:ext cx="1420674" cy="384879"/>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200">
                <a:solidFill>
                  <a:schemeClr val="tx1"/>
                </a:solidFill>
                <a:latin typeface="Corbel" panose="020B0503020204020204" pitchFamily="34" charset="0"/>
              </a:rPr>
              <a:t>before</a:t>
            </a:r>
          </a:p>
        </p:txBody>
      </p:sp>
      <p:sp>
        <p:nvSpPr>
          <p:cNvPr id="11" name="Rounded Rectangle 10">
            <a:extLst>
              <a:ext uri="{FF2B5EF4-FFF2-40B4-BE49-F238E27FC236}">
                <a16:creationId xmlns:a16="http://schemas.microsoft.com/office/drawing/2014/main" id="{620F1E24-F5E2-B541-83CA-993BB0C88E4F}"/>
              </a:ext>
            </a:extLst>
          </p:cNvPr>
          <p:cNvSpPr/>
          <p:nvPr/>
        </p:nvSpPr>
        <p:spPr>
          <a:xfrm>
            <a:off x="7501169" y="2842526"/>
            <a:ext cx="1389677" cy="48045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200">
                <a:solidFill>
                  <a:schemeClr val="tx1"/>
                </a:solidFill>
                <a:latin typeface="Corbel" panose="020B0503020204020204" pitchFamily="34" charset="0"/>
              </a:rPr>
              <a:t>during</a:t>
            </a:r>
          </a:p>
        </p:txBody>
      </p:sp>
      <p:sp>
        <p:nvSpPr>
          <p:cNvPr id="12" name="Rounded Rectangle 11">
            <a:extLst>
              <a:ext uri="{FF2B5EF4-FFF2-40B4-BE49-F238E27FC236}">
                <a16:creationId xmlns:a16="http://schemas.microsoft.com/office/drawing/2014/main" id="{479FA3F6-8EF9-5E4C-AF4B-C04D0D121D8A}"/>
              </a:ext>
            </a:extLst>
          </p:cNvPr>
          <p:cNvSpPr/>
          <p:nvPr/>
        </p:nvSpPr>
        <p:spPr>
          <a:xfrm>
            <a:off x="7493419" y="4409008"/>
            <a:ext cx="1250193" cy="421039"/>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200">
                <a:solidFill>
                  <a:schemeClr val="tx1"/>
                </a:solidFill>
                <a:latin typeface="Corbel" panose="020B0503020204020204" pitchFamily="34" charset="0"/>
              </a:rPr>
              <a:t>after</a:t>
            </a:r>
          </a:p>
        </p:txBody>
      </p:sp>
      <p:sp>
        <p:nvSpPr>
          <p:cNvPr id="13" name="Rounded Rectangle 12">
            <a:extLst>
              <a:ext uri="{FF2B5EF4-FFF2-40B4-BE49-F238E27FC236}">
                <a16:creationId xmlns:a16="http://schemas.microsoft.com/office/drawing/2014/main" id="{50AA2872-DC99-3645-910C-B9051FC50A37}"/>
              </a:ext>
            </a:extLst>
          </p:cNvPr>
          <p:cNvSpPr/>
          <p:nvPr/>
        </p:nvSpPr>
        <p:spPr>
          <a:xfrm>
            <a:off x="9616689" y="1224649"/>
            <a:ext cx="2120679" cy="102334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assess prior knowledge/ mental model(s)</a:t>
            </a:r>
          </a:p>
        </p:txBody>
      </p:sp>
      <p:sp>
        <p:nvSpPr>
          <p:cNvPr id="14" name="Rounded Rectangle 13">
            <a:extLst>
              <a:ext uri="{FF2B5EF4-FFF2-40B4-BE49-F238E27FC236}">
                <a16:creationId xmlns:a16="http://schemas.microsoft.com/office/drawing/2014/main" id="{E0DFCBFE-D319-0941-B271-39A8030AF6D4}"/>
              </a:ext>
            </a:extLst>
          </p:cNvPr>
          <p:cNvSpPr/>
          <p:nvPr/>
        </p:nvSpPr>
        <p:spPr>
          <a:xfrm>
            <a:off x="9371300" y="2641607"/>
            <a:ext cx="2448732" cy="876941"/>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assess whether learning is occurring </a:t>
            </a:r>
          </a:p>
        </p:txBody>
      </p:sp>
      <p:sp>
        <p:nvSpPr>
          <p:cNvPr id="15" name="Rounded Rectangle 14">
            <a:extLst>
              <a:ext uri="{FF2B5EF4-FFF2-40B4-BE49-F238E27FC236}">
                <a16:creationId xmlns:a16="http://schemas.microsoft.com/office/drawing/2014/main" id="{3246C71A-F5A2-3B49-A1A0-AF19D05013C8}"/>
              </a:ext>
            </a:extLst>
          </p:cNvPr>
          <p:cNvSpPr/>
          <p:nvPr/>
        </p:nvSpPr>
        <p:spPr>
          <a:xfrm>
            <a:off x="9331148" y="4181056"/>
            <a:ext cx="2535374" cy="876941"/>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assess if learning has occurred</a:t>
            </a:r>
          </a:p>
        </p:txBody>
      </p:sp>
      <p:cxnSp>
        <p:nvCxnSpPr>
          <p:cNvPr id="17" name="Straight Arrow Connector 16">
            <a:extLst>
              <a:ext uri="{FF2B5EF4-FFF2-40B4-BE49-F238E27FC236}">
                <a16:creationId xmlns:a16="http://schemas.microsoft.com/office/drawing/2014/main" id="{A2BD706A-8538-2A40-8E16-1BB3D9CABAF4}"/>
              </a:ext>
            </a:extLst>
          </p:cNvPr>
          <p:cNvCxnSpPr>
            <a:stCxn id="4" idx="6"/>
            <a:endCxn id="6" idx="1"/>
          </p:cNvCxnSpPr>
          <p:nvPr/>
        </p:nvCxnSpPr>
        <p:spPr>
          <a:xfrm>
            <a:off x="2918202" y="3623005"/>
            <a:ext cx="411342"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54092-79E7-364E-A63D-ED88065BB2FB}"/>
              </a:ext>
            </a:extLst>
          </p:cNvPr>
          <p:cNvCxnSpPr>
            <a:stCxn id="6" idx="3"/>
          </p:cNvCxnSpPr>
          <p:nvPr/>
        </p:nvCxnSpPr>
        <p:spPr>
          <a:xfrm flipV="1">
            <a:off x="4367931" y="1903985"/>
            <a:ext cx="697425" cy="171902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192D0B9-9700-5447-AC48-F82B35C34ACC}"/>
              </a:ext>
            </a:extLst>
          </p:cNvPr>
          <p:cNvCxnSpPr>
            <a:cxnSpLocks/>
            <a:stCxn id="6" idx="3"/>
          </p:cNvCxnSpPr>
          <p:nvPr/>
        </p:nvCxnSpPr>
        <p:spPr>
          <a:xfrm flipV="1">
            <a:off x="4367931" y="3076300"/>
            <a:ext cx="657384" cy="54670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EA6690-F9AA-A145-B266-67FCE9906CE2}"/>
              </a:ext>
            </a:extLst>
          </p:cNvPr>
          <p:cNvCxnSpPr>
            <a:cxnSpLocks/>
            <a:stCxn id="6" idx="3"/>
            <a:endCxn id="9" idx="1"/>
          </p:cNvCxnSpPr>
          <p:nvPr/>
        </p:nvCxnSpPr>
        <p:spPr>
          <a:xfrm>
            <a:off x="4367931" y="3623006"/>
            <a:ext cx="676757" cy="9965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EEC4046-6D6F-5240-AFD9-042C6809D801}"/>
              </a:ext>
            </a:extLst>
          </p:cNvPr>
          <p:cNvCxnSpPr/>
          <p:nvPr/>
        </p:nvCxnSpPr>
        <p:spPr>
          <a:xfrm flipV="1">
            <a:off x="6785667" y="1737373"/>
            <a:ext cx="69742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48D6D7-D588-934D-BCF7-162D2605BE3B}"/>
              </a:ext>
            </a:extLst>
          </p:cNvPr>
          <p:cNvCxnSpPr>
            <a:cxnSpLocks/>
            <a:stCxn id="8" idx="3"/>
          </p:cNvCxnSpPr>
          <p:nvPr/>
        </p:nvCxnSpPr>
        <p:spPr>
          <a:xfrm>
            <a:off x="6764999" y="3059507"/>
            <a:ext cx="716797" cy="1679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228AF22-D1D3-3543-93C2-949D8204632B}"/>
              </a:ext>
            </a:extLst>
          </p:cNvPr>
          <p:cNvCxnSpPr/>
          <p:nvPr/>
        </p:nvCxnSpPr>
        <p:spPr>
          <a:xfrm flipV="1">
            <a:off x="6784370" y="4627284"/>
            <a:ext cx="69742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23FDA2F-C9CD-6F45-A847-8DD07323CCBF}"/>
              </a:ext>
            </a:extLst>
          </p:cNvPr>
          <p:cNvCxnSpPr/>
          <p:nvPr/>
        </p:nvCxnSpPr>
        <p:spPr>
          <a:xfrm flipV="1">
            <a:off x="8919264" y="1745116"/>
            <a:ext cx="69742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AF46AF1-620D-2E4D-8A5A-12C73A651625}"/>
              </a:ext>
            </a:extLst>
          </p:cNvPr>
          <p:cNvCxnSpPr>
            <a:stCxn id="11" idx="3"/>
            <a:endCxn id="14" idx="1"/>
          </p:cNvCxnSpPr>
          <p:nvPr/>
        </p:nvCxnSpPr>
        <p:spPr>
          <a:xfrm flipV="1">
            <a:off x="8890846" y="3080078"/>
            <a:ext cx="480454" cy="26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58C62F2-2126-C941-9D80-E756F9C0ACAA}"/>
              </a:ext>
            </a:extLst>
          </p:cNvPr>
          <p:cNvCxnSpPr>
            <a:endCxn id="15" idx="1"/>
          </p:cNvCxnSpPr>
          <p:nvPr/>
        </p:nvCxnSpPr>
        <p:spPr>
          <a:xfrm flipV="1">
            <a:off x="8743612" y="4619527"/>
            <a:ext cx="587536" cy="75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13742D25-8B15-A44D-ACB7-63418188A9E3}"/>
              </a:ext>
            </a:extLst>
          </p:cNvPr>
          <p:cNvSpPr/>
          <p:nvPr/>
        </p:nvSpPr>
        <p:spPr>
          <a:xfrm>
            <a:off x="5801527" y="284408"/>
            <a:ext cx="1720311" cy="407009"/>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pre-course  </a:t>
            </a:r>
          </a:p>
        </p:txBody>
      </p:sp>
      <p:sp>
        <p:nvSpPr>
          <p:cNvPr id="26" name="Rounded Rectangle 25">
            <a:extLst>
              <a:ext uri="{FF2B5EF4-FFF2-40B4-BE49-F238E27FC236}">
                <a16:creationId xmlns:a16="http://schemas.microsoft.com/office/drawing/2014/main" id="{CD489CFF-08CD-8D48-86D0-F75E6EDA6B42}"/>
              </a:ext>
            </a:extLst>
          </p:cNvPr>
          <p:cNvSpPr/>
          <p:nvPr/>
        </p:nvSpPr>
        <p:spPr>
          <a:xfrm>
            <a:off x="5801527" y="762813"/>
            <a:ext cx="3556130" cy="44668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at the beginning of the course </a:t>
            </a:r>
          </a:p>
        </p:txBody>
      </p:sp>
      <p:cxnSp>
        <p:nvCxnSpPr>
          <p:cNvPr id="32" name="Straight Arrow Connector 31">
            <a:extLst>
              <a:ext uri="{FF2B5EF4-FFF2-40B4-BE49-F238E27FC236}">
                <a16:creationId xmlns:a16="http://schemas.microsoft.com/office/drawing/2014/main" id="{8ECFC52A-906E-084F-BE26-B99927161215}"/>
              </a:ext>
            </a:extLst>
          </p:cNvPr>
          <p:cNvCxnSpPr>
            <a:cxnSpLocks/>
            <a:endCxn id="24" idx="1"/>
          </p:cNvCxnSpPr>
          <p:nvPr/>
        </p:nvCxnSpPr>
        <p:spPr>
          <a:xfrm flipV="1">
            <a:off x="5452814" y="487913"/>
            <a:ext cx="348713" cy="89817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8159A07-D667-C048-A621-9223D2F3B633}"/>
              </a:ext>
            </a:extLst>
          </p:cNvPr>
          <p:cNvCxnSpPr>
            <a:cxnSpLocks/>
            <a:endCxn id="26" idx="1"/>
          </p:cNvCxnSpPr>
          <p:nvPr/>
        </p:nvCxnSpPr>
        <p:spPr>
          <a:xfrm flipV="1">
            <a:off x="5452814" y="986155"/>
            <a:ext cx="348713" cy="3999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10A5EC16-642B-844E-BD52-54DF2B44E81D}"/>
              </a:ext>
            </a:extLst>
          </p:cNvPr>
          <p:cNvSpPr/>
          <p:nvPr/>
        </p:nvSpPr>
        <p:spPr>
          <a:xfrm>
            <a:off x="5016372" y="5751546"/>
            <a:ext cx="1629358" cy="6287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a:solidFill>
                  <a:schemeClr val="tx1"/>
                </a:solidFill>
                <a:latin typeface="Corbel" panose="020B0503020204020204" pitchFamily="34" charset="0"/>
              </a:rPr>
              <a:t>Long term feedback</a:t>
            </a:r>
          </a:p>
        </p:txBody>
      </p:sp>
      <p:cxnSp>
        <p:nvCxnSpPr>
          <p:cNvPr id="35" name="Straight Arrow Connector 34">
            <a:extLst>
              <a:ext uri="{FF2B5EF4-FFF2-40B4-BE49-F238E27FC236}">
                <a16:creationId xmlns:a16="http://schemas.microsoft.com/office/drawing/2014/main" id="{107EEB6A-6883-F54A-8D19-4D99EDDBD639}"/>
              </a:ext>
            </a:extLst>
          </p:cNvPr>
          <p:cNvCxnSpPr>
            <a:cxnSpLocks/>
            <a:stCxn id="6" idx="3"/>
          </p:cNvCxnSpPr>
          <p:nvPr/>
        </p:nvCxnSpPr>
        <p:spPr>
          <a:xfrm>
            <a:off x="4367931" y="3623006"/>
            <a:ext cx="612283" cy="24348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E178495D-EF30-294C-A492-C5D1B958EB4A}"/>
              </a:ext>
            </a:extLst>
          </p:cNvPr>
          <p:cNvSpPr/>
          <p:nvPr/>
        </p:nvSpPr>
        <p:spPr>
          <a:xfrm>
            <a:off x="7423867" y="5587121"/>
            <a:ext cx="1438653" cy="96697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200">
                <a:solidFill>
                  <a:schemeClr val="tx1"/>
                </a:solidFill>
                <a:latin typeface="Corbel" panose="020B0503020204020204" pitchFamily="34" charset="0"/>
              </a:rPr>
              <a:t>long time after</a:t>
            </a:r>
          </a:p>
        </p:txBody>
      </p:sp>
      <p:sp>
        <p:nvSpPr>
          <p:cNvPr id="37" name="Rounded Rectangle 36">
            <a:extLst>
              <a:ext uri="{FF2B5EF4-FFF2-40B4-BE49-F238E27FC236}">
                <a16:creationId xmlns:a16="http://schemas.microsoft.com/office/drawing/2014/main" id="{19E56A18-EF40-2347-8B7E-6A95BA7FF83E}"/>
              </a:ext>
            </a:extLst>
          </p:cNvPr>
          <p:cNvSpPr/>
          <p:nvPr/>
        </p:nvSpPr>
        <p:spPr>
          <a:xfrm>
            <a:off x="9363805" y="5417082"/>
            <a:ext cx="2551703" cy="129770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200">
              <a:buSzPts val="2400"/>
            </a:pPr>
            <a:r>
              <a:rPr lang="en-US" sz="2000">
                <a:solidFill>
                  <a:schemeClr val="tx1"/>
                </a:solidFill>
                <a:latin typeface="Corbel" panose="020B0503020204020204" pitchFamily="34" charset="0"/>
              </a:rPr>
              <a:t>measure the quality, adequacy, and impact of the course</a:t>
            </a:r>
          </a:p>
        </p:txBody>
      </p:sp>
      <p:cxnSp>
        <p:nvCxnSpPr>
          <p:cNvPr id="38" name="Straight Arrow Connector 37">
            <a:extLst>
              <a:ext uri="{FF2B5EF4-FFF2-40B4-BE49-F238E27FC236}">
                <a16:creationId xmlns:a16="http://schemas.microsoft.com/office/drawing/2014/main" id="{9718AB35-BB54-1545-8A86-AF65A6341050}"/>
              </a:ext>
            </a:extLst>
          </p:cNvPr>
          <p:cNvCxnSpPr>
            <a:cxnSpLocks/>
            <a:stCxn id="34" idx="3"/>
          </p:cNvCxnSpPr>
          <p:nvPr/>
        </p:nvCxnSpPr>
        <p:spPr>
          <a:xfrm flipV="1">
            <a:off x="6645730" y="6057902"/>
            <a:ext cx="783770" cy="80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375F56-6CDF-5540-BD8B-DB65AC5F9E0A}"/>
              </a:ext>
            </a:extLst>
          </p:cNvPr>
          <p:cNvCxnSpPr>
            <a:cxnSpLocks/>
            <a:stCxn id="36" idx="3"/>
            <a:endCxn id="37" idx="1"/>
          </p:cNvCxnSpPr>
          <p:nvPr/>
        </p:nvCxnSpPr>
        <p:spPr>
          <a:xfrm flipV="1">
            <a:off x="8862520" y="6065933"/>
            <a:ext cx="501285" cy="467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3C4F087C-5CBC-3D43-8B55-3A84391480A6}"/>
              </a:ext>
            </a:extLst>
          </p:cNvPr>
          <p:cNvSpPr/>
          <p:nvPr/>
        </p:nvSpPr>
        <p:spPr>
          <a:xfrm>
            <a:off x="9505832" y="168998"/>
            <a:ext cx="2533760" cy="65250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rbel" panose="020B0503020204020204" pitchFamily="34" charset="0"/>
              </a:rPr>
              <a:t>verify the target audience</a:t>
            </a:r>
            <a:endParaRPr lang="it-IT" sz="2000">
              <a:solidFill>
                <a:schemeClr val="tx1"/>
              </a:solidFill>
              <a:latin typeface="Corbel" panose="020B0503020204020204" pitchFamily="34" charset="0"/>
            </a:endParaRPr>
          </a:p>
        </p:txBody>
      </p:sp>
      <p:cxnSp>
        <p:nvCxnSpPr>
          <p:cNvPr id="46" name="Straight Arrow Connector 45">
            <a:extLst>
              <a:ext uri="{FF2B5EF4-FFF2-40B4-BE49-F238E27FC236}">
                <a16:creationId xmlns:a16="http://schemas.microsoft.com/office/drawing/2014/main" id="{2A5A56C7-5EA0-5D40-8D60-DC334B49BA8B}"/>
              </a:ext>
            </a:extLst>
          </p:cNvPr>
          <p:cNvCxnSpPr>
            <a:cxnSpLocks/>
            <a:stCxn id="24" idx="3"/>
            <a:endCxn id="45" idx="1"/>
          </p:cNvCxnSpPr>
          <p:nvPr/>
        </p:nvCxnSpPr>
        <p:spPr>
          <a:xfrm>
            <a:off x="7521838" y="487913"/>
            <a:ext cx="1983994" cy="7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B2B70CD-7694-AD46-9C8D-F5F81BC9C47C}"/>
              </a:ext>
            </a:extLst>
          </p:cNvPr>
          <p:cNvCxnSpPr>
            <a:cxnSpLocks/>
            <a:endCxn id="13" idx="0"/>
          </p:cNvCxnSpPr>
          <p:nvPr/>
        </p:nvCxnSpPr>
        <p:spPr>
          <a:xfrm>
            <a:off x="9331148" y="1030871"/>
            <a:ext cx="1345881" cy="1937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064935"/>
      </p:ext>
    </p:extLst>
  </p:cSld>
  <p:clrMapOvr>
    <a:masterClrMapping/>
  </p:clrMapOvr>
</p:sld>
</file>

<file path=ppt/theme/theme1.xml><?xml version="1.0" encoding="utf-8"?>
<a:theme xmlns:a="http://schemas.openxmlformats.org/drawingml/2006/main" name="ELIXIR_template">
  <a:themeElements>
    <a:clrScheme name="Executive">
      <a:dk1>
        <a:srgbClr val="000000"/>
      </a:dk1>
      <a:lt1>
        <a:srgbClr val="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4003</TotalTime>
  <Words>3594</Words>
  <Application>Microsoft Macintosh PowerPoint</Application>
  <PresentationFormat>Widescreen</PresentationFormat>
  <Paragraphs>632</Paragraphs>
  <Slides>81</Slides>
  <Notes>56</Notes>
  <HiddenSlides>37</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81</vt:i4>
      </vt:variant>
    </vt:vector>
  </HeadingPairs>
  <TitlesOfParts>
    <vt:vector size="95" baseType="lpstr">
      <vt:lpstr>MS PGothic</vt:lpstr>
      <vt:lpstr>Mangal</vt:lpstr>
      <vt:lpstr>Monaco</vt:lpstr>
      <vt:lpstr>Lucida Handwriting</vt:lpstr>
      <vt:lpstr>Wingdings</vt:lpstr>
      <vt:lpstr>Calibri</vt:lpstr>
      <vt:lpstr>Baskerville</vt:lpstr>
      <vt:lpstr>Times New Roman</vt:lpstr>
      <vt:lpstr>Times</vt:lpstr>
      <vt:lpstr>Courier New</vt:lpstr>
      <vt:lpstr>Arial</vt:lpstr>
      <vt:lpstr>Verdana</vt:lpstr>
      <vt:lpstr>Corbel</vt:lpstr>
      <vt:lpstr>ELIXIR_template</vt:lpstr>
      <vt:lpstr>Assessment and feedback in training and teaching</vt:lpstr>
      <vt:lpstr>Teaching objective</vt:lpstr>
      <vt:lpstr>Peer instruction for active learning</vt:lpstr>
      <vt:lpstr>Q: what are the different ways we can categorise assessment?</vt:lpstr>
      <vt:lpstr>PowerPoint Presentation</vt:lpstr>
      <vt:lpstr>PowerPoint Presentation</vt:lpstr>
      <vt:lpstr>PowerPoint Presentation</vt:lpstr>
      <vt:lpstr>PowerPoint Presentation</vt:lpstr>
      <vt:lpstr>PowerPoint Presentation</vt:lpstr>
      <vt:lpstr>Assessment timeline - when and why to assess  </vt:lpstr>
      <vt:lpstr>Pre-course assessment - Diagnostic questionnaires  </vt:lpstr>
      <vt:lpstr>Challenge (2 min)</vt:lpstr>
      <vt:lpstr>Who would feel comfortable with giving a definition of «formative assessment»?</vt:lpstr>
      <vt:lpstr>Challenge (5 min)</vt:lpstr>
      <vt:lpstr>Formative assessment  </vt:lpstr>
      <vt:lpstr>PowerPoint Presentation</vt:lpstr>
      <vt:lpstr>Formative assessment  </vt:lpstr>
      <vt:lpstr>Formative assessment  </vt:lpstr>
      <vt:lpstr>Formative assessment  </vt:lpstr>
      <vt:lpstr>Formative assessment  </vt:lpstr>
      <vt:lpstr>Formative Assesment can be used to: </vt:lpstr>
      <vt:lpstr>PowerPoint Presentation</vt:lpstr>
      <vt:lpstr>PowerPoint Presentation</vt:lpstr>
      <vt:lpstr>PowerPoint Presentation</vt:lpstr>
      <vt:lpstr>Reflective practice</vt:lpstr>
      <vt:lpstr>Challenge (10 min) what kind of feedback/assessment do you know as a learner or use as a trainer?</vt:lpstr>
      <vt:lpstr>Challenge (10 min)</vt:lpstr>
      <vt:lpstr>Formative assessment can be done in many different ways:</vt:lpstr>
      <vt:lpstr>Formative assessment can be done in many different ways:</vt:lpstr>
      <vt:lpstr>PowerPoint Presentation</vt:lpstr>
      <vt:lpstr>PowerPoint Presentation</vt:lpstr>
      <vt:lpstr>PowerPoint Presentation</vt:lpstr>
      <vt:lpstr>PowerPoint Presentation</vt:lpstr>
      <vt:lpstr>PowerPoint Presentation</vt:lpstr>
      <vt:lpstr>Socrative: https://b.socrative.com/</vt:lpstr>
      <vt:lpstr>Socrative: https://b.socrative.com/</vt:lpstr>
      <vt:lpstr>PowerPoint Presentation</vt:lpstr>
      <vt:lpstr>PowerPoint Presentation</vt:lpstr>
      <vt:lpstr>PowerPoint Presentation</vt:lpstr>
      <vt:lpstr>PowerPoint Presentation</vt:lpstr>
      <vt:lpstr>MentiMeter</vt:lpstr>
      <vt:lpstr>PowerPoint Presentation</vt:lpstr>
      <vt:lpstr>MCQs: Multiple Choice Questions</vt:lpstr>
      <vt:lpstr>Challenge: MCQ (5 min)</vt:lpstr>
      <vt:lpstr>Design of MCQs with distractors  </vt:lpstr>
      <vt:lpstr>Design of MCQs with distractors  </vt:lpstr>
      <vt:lpstr>Challenge: MCQs (10 min)</vt:lpstr>
      <vt:lpstr>PowerPoint Presentation</vt:lpstr>
      <vt:lpstr>PowerPoint Presentation</vt:lpstr>
      <vt:lpstr>PowerPoint Presentation</vt:lpstr>
      <vt:lpstr>Self-assessment</vt:lpstr>
      <vt:lpstr>PowerPoint Presentation</vt:lpstr>
      <vt:lpstr>Challenge (10 min)</vt:lpstr>
      <vt:lpstr>PowerPoint Presentation</vt:lpstr>
      <vt:lpstr>Fist of five feedback</vt:lpstr>
      <vt:lpstr>PowerPoint Presentation</vt:lpstr>
      <vt:lpstr>Systematic immediate feedback  </vt:lpstr>
      <vt:lpstr>Challenge: benefits of Instant Feedback (5 min)</vt:lpstr>
      <vt:lpstr>Feedback from learners  </vt:lpstr>
      <vt:lpstr>Feedback from learners</vt:lpstr>
      <vt:lpstr>Short term feedback assessment of training quality, participant and instructor performance  </vt:lpstr>
      <vt:lpstr>Challenge (10 min)</vt:lpstr>
      <vt:lpstr>Task:</vt:lpstr>
      <vt:lpstr>Long term post-course feedback</vt:lpstr>
      <vt:lpstr>Feedback is hard</vt:lpstr>
      <vt:lpstr>Dealing with (bad) feedback  </vt:lpstr>
      <vt:lpstr>Dealing with (bad) feedback  </vt:lpstr>
      <vt:lpstr>Discussions / feedback</vt:lpstr>
      <vt:lpstr>Learn and teach others how to give good feedback  </vt:lpstr>
      <vt:lpstr>PowerPoint Presentation</vt:lpstr>
      <vt:lpstr>Align summative assessment to levels of complexity</vt:lpstr>
      <vt:lpstr>PowerPoint Presentation</vt:lpstr>
      <vt:lpstr>Rubrics</vt:lpstr>
      <vt:lpstr>PowerPoint Presentation</vt:lpstr>
      <vt:lpstr>What is a rubric?</vt:lpstr>
      <vt:lpstr>PowerPoint Presentation</vt:lpstr>
      <vt:lpstr>PowerPoint Presentation</vt:lpstr>
      <vt:lpstr>PowerPoint Presentation</vt:lpstr>
      <vt:lpstr>How to construct a Rubric</vt:lpstr>
      <vt:lpstr>Rubrics: keep in mind that… </vt:lpstr>
      <vt:lpstr>Short Term feedback questionnaire  https://www.surveymonkey.co.uk/r/XLMJZSC http://bit.ly/2Xgr3cI </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and feedback in training</dc:title>
  <dc:subject/>
  <dc:creator/>
  <cp:keywords/>
  <dc:description/>
  <cp:lastModifiedBy>allegra.via@gmail.com</cp:lastModifiedBy>
  <cp:revision>64</cp:revision>
  <dcterms:modified xsi:type="dcterms:W3CDTF">2019-10-16T17:24:03Z</dcterms:modified>
  <cp:category/>
</cp:coreProperties>
</file>